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tags/tag61.xml" ContentType="application/vnd.openxmlformats-officedocument.presentationml.tags+xml"/>
  <Override PartName="/ppt/notesSlides/notesSlide1.xml" ContentType="application/vnd.openxmlformats-officedocument.presentationml.notesSlide+xml"/>
  <Override PartName="/ppt/tags/tag62.xml" ContentType="application/vnd.openxmlformats-officedocument.presentationml.tags+xml"/>
  <Override PartName="/ppt/notesSlides/notesSlide2.xml" ContentType="application/vnd.openxmlformats-officedocument.presentationml.notesSlide+xml"/>
  <Override PartName="/ppt/tags/tag63.xml" ContentType="application/vnd.openxmlformats-officedocument.presentationml.tags+xml"/>
  <Override PartName="/ppt/notesSlides/notesSlide3.xml" ContentType="application/vnd.openxmlformats-officedocument.presentationml.notesSlide+xml"/>
  <Override PartName="/ppt/tags/tag64.xml" ContentType="application/vnd.openxmlformats-officedocument.presentationml.tags+xml"/>
  <Override PartName="/ppt/notesSlides/notesSlide4.xml" ContentType="application/vnd.openxmlformats-officedocument.presentationml.notesSlide+xml"/>
  <Override PartName="/ppt/tags/tag65.xml" ContentType="application/vnd.openxmlformats-officedocument.presentationml.tags+xml"/>
  <Override PartName="/ppt/notesSlides/notesSlide5.xml" ContentType="application/vnd.openxmlformats-officedocument.presentationml.notesSlide+xml"/>
  <Override PartName="/ppt/tags/tag66.xml" ContentType="application/vnd.openxmlformats-officedocument.presentationml.tags+xml"/>
  <Override PartName="/ppt/notesSlides/notesSlide6.xml" ContentType="application/vnd.openxmlformats-officedocument.presentationml.notesSlide+xml"/>
  <Override PartName="/ppt/tags/tag67.xml" ContentType="application/vnd.openxmlformats-officedocument.presentationml.tags+xml"/>
  <Override PartName="/ppt/notesSlides/notesSlide7.xml" ContentType="application/vnd.openxmlformats-officedocument.presentationml.notesSlide+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notesSlides/notesSlide9.xml" ContentType="application/vnd.openxmlformats-officedocument.presentationml.notesSlide+xml"/>
  <Override PartName="/ppt/tags/tag70.xml" ContentType="application/vnd.openxmlformats-officedocument.presentationml.tags+xml"/>
  <Override PartName="/ppt/notesSlides/notesSlide10.xml" ContentType="application/vnd.openxmlformats-officedocument.presentationml.notesSlide+xml"/>
  <Override PartName="/ppt/tags/tag71.xml" ContentType="application/vnd.openxmlformats-officedocument.presentationml.tags+xml"/>
  <Override PartName="/ppt/notesSlides/notesSlide11.xml" ContentType="application/vnd.openxmlformats-officedocument.presentationml.notesSlide+xml"/>
  <Override PartName="/ppt/tags/tag72.xml" ContentType="application/vnd.openxmlformats-officedocument.presentationml.tags+xml"/>
  <Override PartName="/ppt/notesSlides/notesSlide12.xml" ContentType="application/vnd.openxmlformats-officedocument.presentationml.notesSlide+xml"/>
  <Override PartName="/ppt/tags/tag73.xml" ContentType="application/vnd.openxmlformats-officedocument.presentationml.tags+xml"/>
  <Override PartName="/ppt/notesSlides/notesSlide13.xml" ContentType="application/vnd.openxmlformats-officedocument.presentationml.notesSlide+xml"/>
  <Override PartName="/ppt/tags/tag74.xml" ContentType="application/vnd.openxmlformats-officedocument.presentationml.tags+xml"/>
  <Override PartName="/ppt/notesSlides/notesSlide14.xml" ContentType="application/vnd.openxmlformats-officedocument.presentationml.notesSlide+xml"/>
  <Override PartName="/ppt/tags/tag75.xml" ContentType="application/vnd.openxmlformats-officedocument.presentationml.tags+xml"/>
  <Override PartName="/ppt/notesSlides/notesSlide15.xml" ContentType="application/vnd.openxmlformats-officedocument.presentationml.notesSlide+xml"/>
  <Override PartName="/ppt/tags/tag76.xml" ContentType="application/vnd.openxmlformats-officedocument.presentationml.tags+xml"/>
  <Override PartName="/ppt/notesSlides/notesSlide16.xml" ContentType="application/vnd.openxmlformats-officedocument.presentationml.notesSlide+xml"/>
  <Override PartName="/ppt/tags/tag77.xml" ContentType="application/vnd.openxmlformats-officedocument.presentationml.tags+xml"/>
  <Override PartName="/ppt/notesSlides/notesSlide17.xml" ContentType="application/vnd.openxmlformats-officedocument.presentationml.notesSlide+xml"/>
  <Override PartName="/ppt/tags/tag78.xml" ContentType="application/vnd.openxmlformats-officedocument.presentationml.tags+xml"/>
  <Override PartName="/ppt/notesSlides/notesSlide18.xml" ContentType="application/vnd.openxmlformats-officedocument.presentationml.notesSlide+xml"/>
  <Override PartName="/ppt/tags/tag79.xml" ContentType="application/vnd.openxmlformats-officedocument.presentationml.tags+xml"/>
  <Override PartName="/ppt/notesSlides/notesSlide19.xml" ContentType="application/vnd.openxmlformats-officedocument.presentationml.notesSlide+xml"/>
  <Override PartName="/ppt/tags/tag80.xml" ContentType="application/vnd.openxmlformats-officedocument.presentationml.tags+xml"/>
  <Override PartName="/ppt/notesSlides/notesSlide20.xml" ContentType="application/vnd.openxmlformats-officedocument.presentationml.notesSlide+xml"/>
  <Override PartName="/ppt/tags/tag81.xml" ContentType="application/vnd.openxmlformats-officedocument.presentationml.tags+xml"/>
  <Override PartName="/ppt/notesSlides/notesSlide21.xml" ContentType="application/vnd.openxmlformats-officedocument.presentationml.notesSlide+xml"/>
  <Override PartName="/ppt/tags/tag82.xml" ContentType="application/vnd.openxmlformats-officedocument.presentationml.tags+xml"/>
  <Override PartName="/ppt/notesSlides/notesSlide22.xml" ContentType="application/vnd.openxmlformats-officedocument.presentationml.notesSlide+xml"/>
  <Override PartName="/ppt/tags/tag83.xml" ContentType="application/vnd.openxmlformats-officedocument.presentationml.tags+xml"/>
  <Override PartName="/ppt/notesSlides/notesSlide23.xml" ContentType="application/vnd.openxmlformats-officedocument.presentationml.notesSlide+xml"/>
  <Override PartName="/ppt/tags/tag84.xml" ContentType="application/vnd.openxmlformats-officedocument.presentationml.tags+xml"/>
  <Override PartName="/ppt/notesSlides/notesSlide24.xml" ContentType="application/vnd.openxmlformats-officedocument.presentationml.notesSlide+xml"/>
  <Override PartName="/ppt/tags/tag85.xml" ContentType="application/vnd.openxmlformats-officedocument.presentationml.tags+xml"/>
  <Override PartName="/ppt/notesSlides/notesSlide25.xml" ContentType="application/vnd.openxmlformats-officedocument.presentationml.notesSlide+xml"/>
  <Override PartName="/ppt/tags/tag86.xml" ContentType="application/vnd.openxmlformats-officedocument.presentationml.tags+xml"/>
  <Override PartName="/ppt/notesSlides/notesSlide26.xml" ContentType="application/vnd.openxmlformats-officedocument.presentationml.notesSlide+xml"/>
  <Override PartName="/ppt/tags/tag87.xml" ContentType="application/vnd.openxmlformats-officedocument.presentationml.tags+xml"/>
  <Override PartName="/ppt/notesSlides/notesSlide27.xml" ContentType="application/vnd.openxmlformats-officedocument.presentationml.notesSlide+xml"/>
  <Override PartName="/ppt/tags/tag88.xml" ContentType="application/vnd.openxmlformats-officedocument.presentationml.tags+xml"/>
  <Override PartName="/ppt/notesSlides/notesSlide2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9.xml" ContentType="application/vnd.openxmlformats-officedocument.presentationml.notesSlide+xml"/>
  <Override PartName="/ppt/tags/tag92.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4"/>
    <p:sldMasterId id="2147483879" r:id="rId5"/>
  </p:sldMasterIdLst>
  <p:notesMasterIdLst>
    <p:notesMasterId r:id="rId39"/>
  </p:notesMasterIdLst>
  <p:handoutMasterIdLst>
    <p:handoutMasterId r:id="rId40"/>
  </p:handoutMasterIdLst>
  <p:sldIdLst>
    <p:sldId id="380" r:id="rId6"/>
    <p:sldId id="459" r:id="rId7"/>
    <p:sldId id="393" r:id="rId8"/>
    <p:sldId id="391" r:id="rId9"/>
    <p:sldId id="389" r:id="rId10"/>
    <p:sldId id="456" r:id="rId11"/>
    <p:sldId id="453" r:id="rId12"/>
    <p:sldId id="394" r:id="rId13"/>
    <p:sldId id="452" r:id="rId14"/>
    <p:sldId id="457" r:id="rId15"/>
    <p:sldId id="398" r:id="rId16"/>
    <p:sldId id="399" r:id="rId17"/>
    <p:sldId id="400" r:id="rId18"/>
    <p:sldId id="401" r:id="rId19"/>
    <p:sldId id="402" r:id="rId20"/>
    <p:sldId id="403" r:id="rId21"/>
    <p:sldId id="385" r:id="rId22"/>
    <p:sldId id="433" r:id="rId23"/>
    <p:sldId id="404" r:id="rId24"/>
    <p:sldId id="434" r:id="rId25"/>
    <p:sldId id="405" r:id="rId26"/>
    <p:sldId id="446" r:id="rId27"/>
    <p:sldId id="448" r:id="rId28"/>
    <p:sldId id="449" r:id="rId29"/>
    <p:sldId id="450" r:id="rId30"/>
    <p:sldId id="447" r:id="rId31"/>
    <p:sldId id="386" r:id="rId32"/>
    <p:sldId id="454" r:id="rId33"/>
    <p:sldId id="458" r:id="rId34"/>
    <p:sldId id="387" r:id="rId35"/>
    <p:sldId id="388" r:id="rId36"/>
    <p:sldId id="444" r:id="rId37"/>
    <p:sldId id="445" r:id="rId38"/>
  </p:sldIdLst>
  <p:sldSz cx="9144000" cy="6858000" type="screen4x3"/>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D12F8E7F-F375-4D87-93E7-8356E68B91F2}">
          <p14:sldIdLst/>
        </p14:section>
        <p14:section name="Title Slides" id="{C5342A28-2390-49AC-8D6E-AF1F0D84A1DA}">
          <p14:sldIdLst>
            <p14:sldId id="380"/>
            <p14:sldId id="459"/>
            <p14:sldId id="393"/>
            <p14:sldId id="391"/>
            <p14:sldId id="389"/>
            <p14:sldId id="456"/>
            <p14:sldId id="453"/>
            <p14:sldId id="394"/>
            <p14:sldId id="452"/>
            <p14:sldId id="457"/>
            <p14:sldId id="398"/>
            <p14:sldId id="399"/>
            <p14:sldId id="400"/>
            <p14:sldId id="401"/>
            <p14:sldId id="402"/>
            <p14:sldId id="403"/>
            <p14:sldId id="385"/>
            <p14:sldId id="433"/>
            <p14:sldId id="404"/>
            <p14:sldId id="434"/>
            <p14:sldId id="405"/>
            <p14:sldId id="446"/>
            <p14:sldId id="448"/>
            <p14:sldId id="449"/>
            <p14:sldId id="450"/>
            <p14:sldId id="447"/>
            <p14:sldId id="386"/>
            <p14:sldId id="454"/>
            <p14:sldId id="458"/>
            <p14:sldId id="387"/>
            <p14:sldId id="388"/>
            <p14:sldId id="444"/>
            <p14:sldId id="4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40" autoAdjust="0"/>
    <p:restoredTop sz="80599" autoAdjust="0"/>
  </p:normalViewPr>
  <p:slideViewPr>
    <p:cSldViewPr snapToGrid="0">
      <p:cViewPr varScale="1">
        <p:scale>
          <a:sx n="117" d="100"/>
          <a:sy n="117" d="100"/>
        </p:scale>
        <p:origin x="1784" y="168"/>
      </p:cViewPr>
      <p:guideLst>
        <p:guide orient="horz" pos="2160"/>
        <p:guide pos="2880"/>
      </p:guideLst>
    </p:cSldViewPr>
  </p:slideViewPr>
  <p:notesTextViewPr>
    <p:cViewPr>
      <p:scale>
        <a:sx n="1" d="1"/>
        <a:sy n="1" d="1"/>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7/19/18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Please review the course objectives with students. Also, ask them why they are taking this course and what are they hoping to achieve.</a:t>
            </a:r>
          </a:p>
          <a:p>
            <a:endParaRPr lang="en-US" b="1" i="1" dirty="0"/>
          </a:p>
          <a:p>
            <a:r>
              <a:rPr lang="en-US" b="1" i="0" dirty="0"/>
              <a:t>Participant Notes:</a:t>
            </a:r>
          </a:p>
          <a:p>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a:t>
            </a:fld>
            <a:endParaRPr lang="en-US" dirty="0"/>
          </a:p>
        </p:txBody>
      </p:sp>
    </p:spTree>
    <p:extLst>
      <p:ext uri="{BB962C8B-B14F-4D97-AF65-F5344CB8AC3E}">
        <p14:creationId xmlns:p14="http://schemas.microsoft.com/office/powerpoint/2010/main" val="38020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Most popular common hardware vendors are:</a:t>
            </a:r>
          </a:p>
          <a:p>
            <a:pPr marL="171450" indent="-171450">
              <a:buFontTx/>
              <a:buChar char="-"/>
            </a:pPr>
            <a:r>
              <a:rPr lang="en-US" dirty="0"/>
              <a:t>Dell</a:t>
            </a:r>
          </a:p>
          <a:p>
            <a:pPr marL="171450" indent="-171450">
              <a:buFontTx/>
              <a:buChar char="-"/>
            </a:pPr>
            <a:r>
              <a:rPr lang="en-US" dirty="0"/>
              <a:t>Hewlett Packard (HP)</a:t>
            </a:r>
          </a:p>
          <a:p>
            <a:pPr marL="171450" indent="-171450">
              <a:buFontTx/>
              <a:buChar char="-"/>
            </a:pPr>
            <a:r>
              <a:rPr lang="en-US" dirty="0"/>
              <a:t>Cisco</a:t>
            </a:r>
          </a:p>
          <a:p>
            <a:pPr marL="171450" indent="-171450">
              <a:buFontTx/>
              <a:buChar char="-"/>
            </a:pPr>
            <a:r>
              <a:rPr lang="en-US" dirty="0"/>
              <a:t>Super Micro</a:t>
            </a:r>
          </a:p>
          <a:p>
            <a:pPr marL="0" indent="0">
              <a:buFontTx/>
              <a:buNone/>
            </a:pPr>
            <a:endParaRPr lang="en-US" dirty="0"/>
          </a:p>
          <a:p>
            <a:pPr marL="0" indent="0">
              <a:buFontTx/>
              <a:buNone/>
            </a:pPr>
            <a:r>
              <a:rPr lang="en-US" dirty="0"/>
              <a:t>These integrators build machines using common components (like CPUs from Intel).</a:t>
            </a:r>
          </a:p>
          <a:p>
            <a:pPr marL="0" indent="0">
              <a:buFontTx/>
              <a:buNone/>
            </a:pPr>
            <a:r>
              <a:rPr lang="en-US" dirty="0"/>
              <a:t>As the cost of hardware keeps falling, the machines get cheaper.</a:t>
            </a:r>
          </a:p>
          <a:p>
            <a:endParaRPr lang="en-US" dirty="0"/>
          </a:p>
          <a:p>
            <a:r>
              <a:rPr lang="en-US" dirty="0"/>
              <a:t>This picture shows the Hadoop cluster at Yahoo circa 2007.</a:t>
            </a:r>
          </a:p>
          <a:p>
            <a:r>
              <a:rPr lang="en-US" dirty="0"/>
              <a:t>As you can see the Hadoop cluster consists of 100s of machines.</a:t>
            </a:r>
          </a:p>
          <a:p>
            <a:r>
              <a:rPr lang="en-US" dirty="0"/>
              <a:t>Each node is a server, stacked on a rack.</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11</a:t>
            </a:fld>
            <a:endParaRPr lang="en-US" dirty="0"/>
          </a:p>
        </p:txBody>
      </p:sp>
    </p:spTree>
    <p:extLst>
      <p:ext uri="{BB962C8B-B14F-4D97-AF65-F5344CB8AC3E}">
        <p14:creationId xmlns:p14="http://schemas.microsoft.com/office/powerpoint/2010/main" val="2076328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For networking, it is recommended to use 'bonded' connections.</a:t>
            </a:r>
          </a:p>
          <a:p>
            <a:r>
              <a:rPr lang="en-US" dirty="0"/>
              <a:t>For example, if we have two 1Gbps links bonded, in the normal operating mode we will have 2Gpbs (1 + 1) bandwidth.</a:t>
            </a:r>
          </a:p>
          <a:p>
            <a:r>
              <a:rPr lang="en-US" dirty="0"/>
              <a:t>If one fails, we will still have another one operating at 1Gbps.</a:t>
            </a:r>
          </a:p>
          <a:p>
            <a:endParaRPr lang="en-US" dirty="0"/>
          </a:p>
          <a:p>
            <a:r>
              <a:rPr lang="en-US" dirty="0"/>
              <a:t>Also, 10 Gbps network switches and gear are pretty affordable now.</a:t>
            </a:r>
          </a:p>
          <a:p>
            <a:r>
              <a:rPr lang="en-US" dirty="0"/>
              <a:t>And 10 Gbps networking provides much higher bandwidth.</a:t>
            </a:r>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196338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We will be dissecting this diagram in the new few slides.</a:t>
            </a:r>
          </a:p>
          <a:p>
            <a:endParaRPr lang="en-US" b="1" i="1" dirty="0"/>
          </a:p>
          <a:p>
            <a:r>
              <a:rPr lang="en-US" b="1" i="0" dirty="0"/>
              <a:t>Participant Notes:</a:t>
            </a:r>
          </a:p>
          <a:p>
            <a:endParaRPr lang="en-US" dirty="0"/>
          </a:p>
          <a:p>
            <a:r>
              <a:rPr lang="en-US" dirty="0"/>
              <a:t>Software is the 'brain' in the modern cluster.</a:t>
            </a:r>
          </a:p>
          <a:p>
            <a:r>
              <a:rPr lang="en-US" dirty="0"/>
              <a:t>Remember, modern clusters are built on commodity hardware.</a:t>
            </a:r>
          </a:p>
          <a:p>
            <a:r>
              <a:rPr lang="en-US" dirty="0"/>
              <a:t>So the software has to be sophisticated, to deal with hardware failures.</a:t>
            </a:r>
          </a:p>
          <a:p>
            <a:endParaRPr lang="en-US" dirty="0"/>
          </a:p>
          <a:p>
            <a:r>
              <a:rPr lang="en-US" dirty="0"/>
              <a:t>There are many software components that make up the cluster.</a:t>
            </a:r>
          </a:p>
          <a:p>
            <a:r>
              <a:rPr lang="en-US" dirty="0"/>
              <a:t>We will be reviewing each one in more detail in the following slides.</a:t>
            </a:r>
          </a:p>
        </p:txBody>
      </p:sp>
      <p:sp>
        <p:nvSpPr>
          <p:cNvPr id="4" name="Slide Number Placeholder 3"/>
          <p:cNvSpPr>
            <a:spLocks noGrp="1"/>
          </p:cNvSpPr>
          <p:nvPr>
            <p:ph type="sldNum" sz="quarter" idx="10"/>
          </p:nvPr>
        </p:nvSpPr>
        <p:spPr/>
        <p:txBody>
          <a:bodyPr/>
          <a:lstStyle/>
          <a:p>
            <a:fld id="{71B1AA27-3892-4360-B986-D6B124C223BF}" type="slidenum">
              <a:rPr lang="en-US" smtClean="0"/>
              <a:t>13</a:t>
            </a:fld>
            <a:endParaRPr lang="en-US" dirty="0"/>
          </a:p>
        </p:txBody>
      </p:sp>
    </p:spTree>
    <p:extLst>
      <p:ext uri="{BB962C8B-B14F-4D97-AF65-F5344CB8AC3E}">
        <p14:creationId xmlns:p14="http://schemas.microsoft.com/office/powerpoint/2010/main" val="4165152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In this diagram the Operating System (OS) is part of 'green boxes' which represent the compute machines.</a:t>
            </a:r>
          </a:p>
          <a:p>
            <a:endParaRPr lang="en-US" dirty="0"/>
          </a:p>
          <a:p>
            <a:r>
              <a:rPr lang="en-US" dirty="0"/>
              <a:t>OS is the underlying core of the software for the clusters.</a:t>
            </a:r>
          </a:p>
          <a:p>
            <a:r>
              <a:rPr lang="en-US" dirty="0"/>
              <a:t>OS must support modern hardware.</a:t>
            </a:r>
          </a:p>
          <a:p>
            <a:r>
              <a:rPr lang="en-US" dirty="0"/>
              <a:t>Examples would be, CPU hyper threads, etc.</a:t>
            </a:r>
          </a:p>
          <a:p>
            <a:r>
              <a:rPr lang="en-US" dirty="0"/>
              <a:t>Also, the OS must have a good ecosystem of software so we can build other applications on top of it.</a:t>
            </a:r>
          </a:p>
          <a:p>
            <a:endParaRPr lang="en-US" dirty="0"/>
          </a:p>
          <a:p>
            <a:r>
              <a:rPr lang="en-US" dirty="0"/>
              <a:t>Linux has become the de-facto OS for cluster computing because of the following:</a:t>
            </a:r>
          </a:p>
          <a:p>
            <a:pPr marL="171450" indent="-171450">
              <a:buFontTx/>
              <a:buChar char="-"/>
            </a:pPr>
            <a:r>
              <a:rPr lang="en-US" dirty="0"/>
              <a:t>It’s a very capable modern OS.</a:t>
            </a:r>
          </a:p>
          <a:p>
            <a:pPr marL="171450" indent="-171450">
              <a:buFontTx/>
              <a:buChar char="-"/>
            </a:pPr>
            <a:r>
              <a:rPr lang="en-US" dirty="0"/>
              <a:t>Very active community. </a:t>
            </a:r>
          </a:p>
          <a:p>
            <a:pPr marL="171450" indent="-171450">
              <a:buFontTx/>
              <a:buChar char="-"/>
            </a:pPr>
            <a:r>
              <a:rPr lang="en-US" dirty="0"/>
              <a:t>Built for servers (not loaded down with desktop specific features).</a:t>
            </a:r>
          </a:p>
          <a:p>
            <a:pPr marL="171450" indent="-171450">
              <a:buFontTx/>
              <a:buChar char="-"/>
            </a:pPr>
            <a:r>
              <a:rPr lang="en-US" dirty="0"/>
              <a:t>Open source - Essentially no licensing cost.</a:t>
            </a:r>
          </a:p>
          <a:p>
            <a:pPr marL="171450" indent="-171450">
              <a:buFontTx/>
              <a:buChar char="-"/>
            </a:pPr>
            <a:r>
              <a:rPr lang="en-US" dirty="0"/>
              <a:t>Very well field tested – it pretty much powers most of the Web.</a:t>
            </a:r>
            <a:r>
              <a:rPr lang="en-US" dirty="0">
                <a:sym typeface="Wingdings" pitchFamily="2" charset="2"/>
              </a:rPr>
              <a:t> </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14</a:t>
            </a:fld>
            <a:endParaRPr lang="en-US" dirty="0"/>
          </a:p>
        </p:txBody>
      </p:sp>
    </p:spTree>
    <p:extLst>
      <p:ext uri="{BB962C8B-B14F-4D97-AF65-F5344CB8AC3E}">
        <p14:creationId xmlns:p14="http://schemas.microsoft.com/office/powerpoint/2010/main" val="4221953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Review 'single point of failure' scenario with the class</a:t>
            </a:r>
          </a:p>
          <a:p>
            <a:endParaRPr lang="en-US" b="1" i="1" dirty="0"/>
          </a:p>
          <a:p>
            <a:r>
              <a:rPr lang="en-US" b="1" i="0" dirty="0"/>
              <a:t>Participant Notes:</a:t>
            </a:r>
          </a:p>
          <a:p>
            <a:r>
              <a:rPr lang="en-US" dirty="0"/>
              <a:t>In this diagram Master is represented as 'green oval' on the top machine.</a:t>
            </a:r>
          </a:p>
          <a:p>
            <a:endParaRPr lang="en-US" dirty="0"/>
          </a:p>
          <a:p>
            <a:r>
              <a:rPr lang="en-US" dirty="0"/>
              <a:t>In Master-Worker architecture, the Master is the brain of the cluster.</a:t>
            </a:r>
          </a:p>
          <a:p>
            <a:r>
              <a:rPr lang="en-US" dirty="0"/>
              <a:t>Master is in charge of keeping the cluster running smoothly.</a:t>
            </a:r>
          </a:p>
          <a:p>
            <a:r>
              <a:rPr lang="en-US" dirty="0"/>
              <a:t>The Master itself doesn't run the actual compute tasks, Workers run those.</a:t>
            </a:r>
          </a:p>
          <a:p>
            <a:endParaRPr lang="en-US" dirty="0"/>
          </a:p>
          <a:p>
            <a:r>
              <a:rPr lang="en-US" dirty="0"/>
              <a:t>Since the Master is very important in the cluster, it's failure can lead to the failure of the entire cluster.</a:t>
            </a:r>
          </a:p>
          <a:p>
            <a:r>
              <a:rPr lang="en-US" dirty="0"/>
              <a:t>More on this later.</a:t>
            </a:r>
          </a:p>
        </p:txBody>
      </p:sp>
      <p:sp>
        <p:nvSpPr>
          <p:cNvPr id="4" name="Slide Number Placeholder 3"/>
          <p:cNvSpPr>
            <a:spLocks noGrp="1"/>
          </p:cNvSpPr>
          <p:nvPr>
            <p:ph type="sldNum" sz="quarter" idx="10"/>
          </p:nvPr>
        </p:nvSpPr>
        <p:spPr/>
        <p:txBody>
          <a:bodyPr/>
          <a:lstStyle/>
          <a:p>
            <a:fld id="{71B1AA27-3892-4360-B986-D6B124C223BF}" type="slidenum">
              <a:rPr lang="en-US" smtClean="0"/>
              <a:t>15</a:t>
            </a:fld>
            <a:endParaRPr lang="en-US" dirty="0"/>
          </a:p>
        </p:txBody>
      </p:sp>
    </p:spTree>
    <p:extLst>
      <p:ext uri="{BB962C8B-B14F-4D97-AF65-F5344CB8AC3E}">
        <p14:creationId xmlns:p14="http://schemas.microsoft.com/office/powerpoint/2010/main" val="3787735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In this diagram, 'Worker' is represented as 'orange ovals' on machines at the bottom level.</a:t>
            </a:r>
          </a:p>
          <a:p>
            <a:endParaRPr lang="en-US" dirty="0"/>
          </a:p>
          <a:p>
            <a:r>
              <a:rPr lang="en-US" dirty="0"/>
              <a:t>In a cluster, there are usually many Workers running.</a:t>
            </a:r>
          </a:p>
          <a:p>
            <a:r>
              <a:rPr lang="en-US" dirty="0"/>
              <a:t>Each worker runs on a separate machine/node/host.</a:t>
            </a:r>
          </a:p>
          <a:p>
            <a:r>
              <a:rPr lang="en-US" dirty="0"/>
              <a:t>(While it is theoretically possible to run multiple workers per node, in practice this is not recommended.  You just won't get much performance out of it)</a:t>
            </a:r>
          </a:p>
          <a:p>
            <a:endParaRPr lang="en-US" dirty="0"/>
          </a:p>
          <a:p>
            <a:r>
              <a:rPr lang="en-US" dirty="0"/>
              <a:t>Workers are in charge of the single machine they are running on.</a:t>
            </a:r>
          </a:p>
          <a:p>
            <a:r>
              <a:rPr lang="en-US" dirty="0"/>
              <a:t>They coordinate with the Master on running applications.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2906834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This section goes over some of the popular cluster design patterns</a:t>
            </a:r>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3389855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We are looking at current, modern architectures: Master based and Peer-to-Peer based.</a:t>
            </a:r>
          </a:p>
          <a:p>
            <a:r>
              <a:rPr lang="en-US" dirty="0"/>
              <a:t>In the next few slides, we will examine each design in detail.</a:t>
            </a:r>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2838973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Master-Worker design is arguably the most popular design.</a:t>
            </a:r>
          </a:p>
          <a:p>
            <a:r>
              <a:rPr lang="en-US" dirty="0"/>
              <a:t>It simplifies designing the cluster compared to peer-to-peer systems.</a:t>
            </a:r>
          </a:p>
          <a:p>
            <a:endParaRPr lang="en-US" dirty="0"/>
          </a:p>
          <a:p>
            <a:r>
              <a:rPr lang="en-US" dirty="0"/>
              <a:t>The Master and Worker have different responsibilities.</a:t>
            </a:r>
          </a:p>
          <a:p>
            <a:r>
              <a:rPr lang="en-US" dirty="0"/>
              <a:t>Workers run applications on their machines.</a:t>
            </a:r>
          </a:p>
          <a:p>
            <a:r>
              <a:rPr lang="en-US" dirty="0"/>
              <a:t>Master coordinates all the workers in the cluster.</a:t>
            </a:r>
          </a:p>
          <a:p>
            <a:r>
              <a:rPr lang="en-US" dirty="0"/>
              <a:t>It also keeps an eye on Workers; if a Worker fails, its tasks are re-assigned to another Worker.</a:t>
            </a:r>
          </a:p>
          <a:p>
            <a:endParaRPr lang="en-US" dirty="0"/>
          </a:p>
          <a:p>
            <a:r>
              <a:rPr lang="en-US" dirty="0"/>
              <a:t>However, we do have a design flaw.</a:t>
            </a:r>
          </a:p>
          <a:p>
            <a:r>
              <a:rPr lang="en-US" dirty="0"/>
              <a:t>The Master is a 'single point of failure' – when the Master fails, the entire cluster fails.</a:t>
            </a:r>
          </a:p>
          <a:p>
            <a:endParaRPr lang="en-US" dirty="0"/>
          </a:p>
          <a:p>
            <a:r>
              <a:rPr lang="en-US" dirty="0"/>
              <a:t>In the next slide, we will see how to fix this problem.</a:t>
            </a:r>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3956682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Having a backup master eliminates the probability of 'single point of failure'.</a:t>
            </a:r>
          </a:p>
          <a:p>
            <a:r>
              <a:rPr lang="en-US" dirty="0"/>
              <a:t>It doesn't completely eliminate it.</a:t>
            </a:r>
          </a:p>
          <a:p>
            <a:endParaRPr lang="en-US" dirty="0"/>
          </a:p>
          <a:p>
            <a:r>
              <a:rPr lang="en-US" dirty="0"/>
              <a:t>The switching from active to backup can be done manually or automatically.</a:t>
            </a:r>
          </a:p>
          <a:p>
            <a:r>
              <a:rPr lang="en-US" dirty="0"/>
              <a:t>Modern cluster compute services, like Zookeeper, can do the switch automatically.</a:t>
            </a:r>
          </a:p>
          <a:p>
            <a:r>
              <a:rPr lang="en-US" dirty="0"/>
              <a:t>We will look at Zookeeper in another section.</a:t>
            </a:r>
          </a:p>
          <a:p>
            <a:endParaRPr lang="en-US" dirty="0"/>
          </a:p>
          <a:p>
            <a:r>
              <a:rPr lang="en-US" dirty="0"/>
              <a:t>Now if you are wondering 'what if backup master also fails?'.</a:t>
            </a:r>
          </a:p>
          <a:p>
            <a:r>
              <a:rPr lang="en-US" dirty="0"/>
              <a:t>We will look at a possible solution in the next module.</a:t>
            </a:r>
          </a:p>
        </p:txBody>
      </p:sp>
      <p:sp>
        <p:nvSpPr>
          <p:cNvPr id="4" name="Slide Number Placeholder 3"/>
          <p:cNvSpPr>
            <a:spLocks noGrp="1"/>
          </p:cNvSpPr>
          <p:nvPr>
            <p:ph type="sldNum" sz="quarter" idx="10"/>
          </p:nvPr>
        </p:nvSpPr>
        <p:spPr/>
        <p:txBody>
          <a:bodyPr/>
          <a:lstStyle/>
          <a:p>
            <a:fld id="{71B1AA27-3892-4360-B986-D6B124C223BF}" type="slidenum">
              <a:rPr lang="en-US" smtClean="0"/>
              <a:t>20</a:t>
            </a:fld>
            <a:endParaRPr lang="en-US" dirty="0"/>
          </a:p>
        </p:txBody>
      </p:sp>
    </p:spTree>
    <p:extLst>
      <p:ext uri="{BB962C8B-B14F-4D97-AF65-F5344CB8AC3E}">
        <p14:creationId xmlns:p14="http://schemas.microsoft.com/office/powerpoint/2010/main" val="294831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This section will look at how Cluster Computing has evolved</a:t>
            </a:r>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a:t>
            </a:fld>
            <a:endParaRPr lang="en-US" dirty="0"/>
          </a:p>
        </p:txBody>
      </p:sp>
    </p:spTree>
    <p:extLst>
      <p:ext uri="{BB962C8B-B14F-4D97-AF65-F5344CB8AC3E}">
        <p14:creationId xmlns:p14="http://schemas.microsoft.com/office/powerpoint/2010/main" val="4256777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In P2P all nodes are equal.</a:t>
            </a:r>
          </a:p>
          <a:p>
            <a:r>
              <a:rPr lang="en-US" dirty="0"/>
              <a:t>So it eliminates a 'single master failure' problem.</a:t>
            </a:r>
          </a:p>
          <a:p>
            <a:r>
              <a:rPr lang="en-US" dirty="0"/>
              <a:t>Workers may elect a 'controller' node to serve as coordinator.</a:t>
            </a:r>
          </a:p>
          <a:p>
            <a:r>
              <a:rPr lang="en-US" dirty="0"/>
              <a:t>This controller responsibility rotates periodically across nodes to avoid one node becoming a 'permanent master'.</a:t>
            </a:r>
          </a:p>
        </p:txBody>
      </p:sp>
      <p:sp>
        <p:nvSpPr>
          <p:cNvPr id="4" name="Slide Number Placeholder 3"/>
          <p:cNvSpPr>
            <a:spLocks noGrp="1"/>
          </p:cNvSpPr>
          <p:nvPr>
            <p:ph type="sldNum" sz="quarter" idx="10"/>
          </p:nvPr>
        </p:nvSpPr>
        <p:spPr/>
        <p:txBody>
          <a:bodyPr/>
          <a:lstStyle/>
          <a:p>
            <a:fld id="{71B1AA27-3892-4360-B986-D6B124C223BF}" type="slidenum">
              <a:rPr lang="en-US" smtClean="0"/>
              <a:t>21</a:t>
            </a:fld>
            <a:endParaRPr lang="en-US" dirty="0"/>
          </a:p>
        </p:txBody>
      </p:sp>
    </p:spTree>
    <p:extLst>
      <p:ext uri="{BB962C8B-B14F-4D97-AF65-F5344CB8AC3E}">
        <p14:creationId xmlns:p14="http://schemas.microsoft.com/office/powerpoint/2010/main" val="3141882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This section goes over the CAP theorem.</a:t>
            </a:r>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22</a:t>
            </a:fld>
            <a:endParaRPr lang="en-US" dirty="0"/>
          </a:p>
        </p:txBody>
      </p:sp>
    </p:spTree>
    <p:extLst>
      <p:ext uri="{BB962C8B-B14F-4D97-AF65-F5344CB8AC3E}">
        <p14:creationId xmlns:p14="http://schemas.microsoft.com/office/powerpoint/2010/main" val="3447149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CAP is frequently misunderstood as if one has to choose to abandon one of the three guarantees at all times. In fact, the choice is really between consistency and availability only when a network partition or failure happens; at all other times, no trade-off has to be made.</a:t>
            </a:r>
          </a:p>
          <a:p>
            <a:endParaRPr lang="en-US" dirty="0"/>
          </a:p>
          <a:p>
            <a:r>
              <a:rPr lang="en-US" dirty="0"/>
              <a:t>https://</a:t>
            </a:r>
            <a:r>
              <a:rPr lang="en-US" dirty="0" err="1"/>
              <a:t>en.wikipedia.org</a:t>
            </a:r>
            <a:r>
              <a:rPr lang="en-US" dirty="0"/>
              <a:t>/wiki/</a:t>
            </a:r>
            <a:r>
              <a:rPr lang="en-US" dirty="0" err="1"/>
              <a:t>CAP_theorem</a:t>
            </a:r>
            <a:endParaRPr lang="en-US" dirty="0"/>
          </a:p>
          <a:p>
            <a:r>
              <a:rPr lang="en-US" dirty="0"/>
              <a:t>https://towardsdatascience.com/cap-theorem-and-distributed-database-management-systems-5c2be977950e</a:t>
            </a:r>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3699488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endParaRPr lang="en-US" dirty="0"/>
          </a:p>
          <a:p>
            <a:r>
              <a:rPr lang="en-US" dirty="0"/>
              <a:t>As we see, there is nothing in the intersection of all three circles.</a:t>
            </a:r>
          </a:p>
          <a:p>
            <a:r>
              <a:rPr lang="en-US" dirty="0"/>
              <a:t>This is CAP theorem.</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524690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This is a nice diagram classifying lot of cluster systems in CAP triangle.</a:t>
            </a:r>
          </a:p>
          <a:p>
            <a:r>
              <a:rPr lang="en-US" dirty="0"/>
              <a:t>The text is color-coded for easy reference.</a:t>
            </a:r>
          </a:p>
          <a:p>
            <a:r>
              <a:rPr lang="en-US" dirty="0"/>
              <a:t>For example </a:t>
            </a:r>
            <a:r>
              <a:rPr lang="en-US" dirty="0">
                <a:solidFill>
                  <a:srgbClr val="00549F"/>
                </a:solidFill>
              </a:rPr>
              <a:t>blue text </a:t>
            </a:r>
            <a:r>
              <a:rPr lang="en-US" dirty="0"/>
              <a:t>denotes 'key value' data systems.</a:t>
            </a:r>
          </a:p>
          <a:p>
            <a:endParaRPr lang="en-US" dirty="0"/>
          </a:p>
          <a:p>
            <a:r>
              <a:rPr lang="en-US" dirty="0"/>
              <a:t>Image credit : http://digbigdata.com/know-thy-cap-theorem-for-nosql/</a:t>
            </a:r>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780069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This section goes over some of the popular cluster design patterns</a:t>
            </a:r>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2476939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Facilitate discussion by encouraging students to do white boarding.</a:t>
            </a:r>
          </a:p>
          <a:p>
            <a:endParaRPr lang="en-US" b="1" i="1" dirty="0"/>
          </a:p>
          <a:p>
            <a:r>
              <a:rPr lang="en-US" b="1" i="0" dirty="0"/>
              <a:t>Participant Notes:</a:t>
            </a:r>
          </a:p>
          <a:p>
            <a:endParaRPr lang="en-US" dirty="0"/>
          </a:p>
        </p:txBody>
      </p:sp>
    </p:spTree>
    <p:extLst>
      <p:ext uri="{BB962C8B-B14F-4D97-AF65-F5344CB8AC3E}">
        <p14:creationId xmlns:p14="http://schemas.microsoft.com/office/powerpoint/2010/main" val="845699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845699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845699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endParaRPr lang="en-US" b="1" i="1" dirty="0"/>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417450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Ask students if they can think of any other definitions of cluster computing.</a:t>
            </a:r>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a:t>
            </a:fld>
            <a:endParaRPr lang="en-US" dirty="0"/>
          </a:p>
        </p:txBody>
      </p:sp>
    </p:spTree>
    <p:extLst>
      <p:ext uri="{BB962C8B-B14F-4D97-AF65-F5344CB8AC3E}">
        <p14:creationId xmlns:p14="http://schemas.microsoft.com/office/powerpoint/2010/main" val="355881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Ask users to guess if they have worked with any cluster service.</a:t>
            </a:r>
          </a:p>
          <a:p>
            <a:endParaRPr lang="en-US" b="1" i="1" dirty="0"/>
          </a:p>
          <a:p>
            <a:r>
              <a:rPr lang="en-US" b="1" i="0" dirty="0"/>
              <a:t>Participant Notes:</a:t>
            </a:r>
          </a:p>
          <a:p>
            <a:r>
              <a:rPr lang="en-US" dirty="0"/>
              <a:t>Two technologies really propelled the need and use for Cluster Computing:</a:t>
            </a:r>
          </a:p>
          <a:p>
            <a:pPr marL="171450" indent="-171450">
              <a:buFontTx/>
              <a:buChar char="-"/>
            </a:pPr>
            <a:r>
              <a:rPr lang="en-US" dirty="0"/>
              <a:t>Web</a:t>
            </a:r>
          </a:p>
          <a:p>
            <a:pPr marL="171450" indent="-171450">
              <a:buFontTx/>
              <a:buChar char="-"/>
            </a:pPr>
            <a:r>
              <a:rPr lang="en-US" dirty="0"/>
              <a:t>Mobile</a:t>
            </a:r>
          </a:p>
          <a:p>
            <a:pPr marL="0" indent="0">
              <a:buFontTx/>
              <a:buNone/>
            </a:pPr>
            <a:r>
              <a:rPr lang="en-US" dirty="0"/>
              <a:t>These technologies now allows millions of users to use a service.</a:t>
            </a:r>
          </a:p>
          <a:p>
            <a:pPr marL="0" indent="0">
              <a:buFontTx/>
              <a:buNone/>
            </a:pPr>
            <a:r>
              <a:rPr lang="en-US" dirty="0"/>
              <a:t>So the service needs to be run on a cluster of machines for scale.</a:t>
            </a:r>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dirty="0"/>
          </a:p>
        </p:txBody>
      </p:sp>
    </p:spTree>
    <p:extLst>
      <p:ext uri="{BB962C8B-B14F-4D97-AF65-F5344CB8AC3E}">
        <p14:creationId xmlns:p14="http://schemas.microsoft.com/office/powerpoint/2010/main" val="3718995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Some applications are designed to work as a cluster.</a:t>
            </a:r>
          </a:p>
          <a:p>
            <a:r>
              <a:rPr lang="en-US" dirty="0"/>
              <a:t>Examples include: Hadoop, Spark and Cassandra.</a:t>
            </a:r>
          </a:p>
          <a:p>
            <a:r>
              <a:rPr lang="en-US" dirty="0"/>
              <a:t>These systems understand they are running on a cluster, and can self-heal if machines go down.</a:t>
            </a:r>
          </a:p>
          <a:p>
            <a:endParaRPr lang="en-US" dirty="0"/>
          </a:p>
          <a:p>
            <a:r>
              <a:rPr lang="en-US" dirty="0"/>
              <a:t>It’s also possible to run applications that are 'not cluster aware' as a cluster.</a:t>
            </a:r>
          </a:p>
          <a:p>
            <a:r>
              <a:rPr lang="en-US" dirty="0"/>
              <a:t>For example, a web service can be run on multiple machines.</a:t>
            </a:r>
          </a:p>
          <a:p>
            <a:r>
              <a:rPr lang="en-US" dirty="0"/>
              <a:t>Each instance of the web service is unaware of the other services running.</a:t>
            </a:r>
          </a:p>
        </p:txBody>
      </p:sp>
      <p:sp>
        <p:nvSpPr>
          <p:cNvPr id="4" name="Slide Number Placeholder 3"/>
          <p:cNvSpPr>
            <a:spLocks noGrp="1"/>
          </p:cNvSpPr>
          <p:nvPr>
            <p:ph type="sldNum" sz="quarter" idx="10"/>
          </p:nvPr>
        </p:nvSpPr>
        <p:spPr/>
        <p:txBody>
          <a:bodyPr/>
          <a:lstStyle/>
          <a:p>
            <a:fld id="{71B1AA27-3892-4360-B986-D6B124C223BF}" type="slidenum">
              <a:rPr lang="en-US" smtClean="0"/>
              <a:t>6</a:t>
            </a:fld>
            <a:endParaRPr lang="en-US" dirty="0"/>
          </a:p>
        </p:txBody>
      </p:sp>
    </p:spTree>
    <p:extLst>
      <p:ext uri="{BB962C8B-B14F-4D97-AF65-F5344CB8AC3E}">
        <p14:creationId xmlns:p14="http://schemas.microsoft.com/office/powerpoint/2010/main" val="39699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Early technology companies like IBM, DEC (Digital Equipment Corporation) had cluster compute systems.</a:t>
            </a:r>
          </a:p>
          <a:p>
            <a:r>
              <a:rPr lang="en-US" dirty="0"/>
              <a:t>They were usually built for a special purpose and were very expensive.</a:t>
            </a:r>
          </a:p>
          <a:p>
            <a:r>
              <a:rPr lang="en-US" dirty="0"/>
              <a:t>So only a few companies/government labs were able to afford them.</a:t>
            </a:r>
          </a:p>
          <a:p>
            <a:endParaRPr lang="en-US" dirty="0"/>
          </a:p>
          <a:p>
            <a:r>
              <a:rPr lang="en-US" dirty="0"/>
              <a:t>Beowulf cluster is probably the first 'mainstream' attempt to run cluster computer using commodity machines.</a:t>
            </a:r>
          </a:p>
          <a:p>
            <a:r>
              <a:rPr lang="en-US" dirty="0"/>
              <a:t>The Borg, a 52-node Beowulf cluster used by the McGill University pulsar group to search for pulsations from binary pulsars.</a:t>
            </a:r>
          </a:p>
          <a:p>
            <a:endParaRPr lang="en-US" dirty="0"/>
          </a:p>
          <a:p>
            <a:r>
              <a:rPr lang="en-US" dirty="0"/>
              <a:t>https://</a:t>
            </a:r>
            <a:r>
              <a:rPr lang="en-US" dirty="0" err="1"/>
              <a:t>en.wikipedia.org</a:t>
            </a:r>
            <a:r>
              <a:rPr lang="en-US" dirty="0"/>
              <a:t>/wiki/</a:t>
            </a:r>
            <a:r>
              <a:rPr lang="en-US" dirty="0" err="1"/>
              <a:t>Beowulf_cluster</a:t>
            </a:r>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a:t>
            </a:fld>
            <a:endParaRPr lang="en-US" dirty="0"/>
          </a:p>
        </p:txBody>
      </p:sp>
    </p:spTree>
    <p:extLst>
      <p:ext uri="{BB962C8B-B14F-4D97-AF65-F5344CB8AC3E}">
        <p14:creationId xmlns:p14="http://schemas.microsoft.com/office/powerpoint/2010/main" val="281351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r>
              <a:rPr lang="en-US" b="0" i="1" dirty="0"/>
              <a:t>This section will cover some of design principles for compute clusters.</a:t>
            </a:r>
          </a:p>
          <a:p>
            <a:endParaRPr lang="en-US" b="1" i="1" dirty="0"/>
          </a:p>
          <a:p>
            <a:r>
              <a:rPr lang="en-US" b="1" i="0" dirty="0"/>
              <a:t>Participant Notes: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dirty="0"/>
          </a:p>
        </p:txBody>
      </p:sp>
    </p:spTree>
    <p:extLst>
      <p:ext uri="{BB962C8B-B14F-4D97-AF65-F5344CB8AC3E}">
        <p14:creationId xmlns:p14="http://schemas.microsoft.com/office/powerpoint/2010/main" val="90789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b="1" i="1" dirty="0"/>
          </a:p>
          <a:p>
            <a:endParaRPr lang="en-US" b="1" i="1" dirty="0"/>
          </a:p>
          <a:p>
            <a:r>
              <a:rPr lang="en-US" b="1" i="0" dirty="0"/>
              <a:t>Participant Notes:</a:t>
            </a:r>
          </a:p>
          <a:p>
            <a:r>
              <a:rPr lang="en-US" dirty="0"/>
              <a:t>'Commodity hardware' means servers can be bought 'off the shelf' from hardware vendors like Dell, HP, etc.</a:t>
            </a:r>
          </a:p>
          <a:p>
            <a:r>
              <a:rPr lang="en-US" dirty="0"/>
              <a:t>No special or premium hardware.</a:t>
            </a:r>
          </a:p>
          <a:p>
            <a:r>
              <a:rPr lang="en-US" dirty="0"/>
              <a:t>Also note, 'commodity' does not mean cheap, low-end hardware.</a:t>
            </a:r>
          </a:p>
          <a:p>
            <a:r>
              <a:rPr lang="en-US" dirty="0"/>
              <a:t>Most cluster machines have pretty beefy specifications.</a:t>
            </a:r>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dirty="0"/>
          </a:p>
        </p:txBody>
      </p:sp>
    </p:spTree>
    <p:extLst>
      <p:ext uri="{BB962C8B-B14F-4D97-AF65-F5344CB8AC3E}">
        <p14:creationId xmlns:p14="http://schemas.microsoft.com/office/powerpoint/2010/main" val="3312864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Notes:</a:t>
            </a:r>
          </a:p>
          <a:p>
            <a:pPr lvl="0"/>
            <a:r>
              <a:rPr lang="en-US" sz="1200" i="1" kern="1200" dirty="0">
                <a:solidFill>
                  <a:schemeClr val="tx1"/>
                </a:solidFill>
                <a:effectLst/>
                <a:latin typeface="+mn-lt"/>
                <a:ea typeface="+mn-ea"/>
                <a:cs typeface="+mn-cs"/>
              </a:rPr>
              <a:t>Instructor Notes are the same as Participant Notes.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Please present the Participant Notes.</a:t>
            </a:r>
            <a:endParaRPr lang="en-US" sz="1200" kern="1200" dirty="0">
              <a:solidFill>
                <a:schemeClr val="tx1"/>
              </a:solidFill>
              <a:effectLst/>
              <a:latin typeface="+mn-lt"/>
              <a:ea typeface="+mn-ea"/>
              <a:cs typeface="+mn-cs"/>
            </a:endParaRPr>
          </a:p>
          <a:p>
            <a:endParaRPr lang="en-US" b="1" i="1" dirty="0"/>
          </a:p>
          <a:p>
            <a:r>
              <a:rPr lang="en-US" b="1" i="0" dirty="0"/>
              <a:t>Participant Notes:</a:t>
            </a:r>
          </a:p>
          <a:p>
            <a:r>
              <a:rPr lang="en-US" dirty="0"/>
              <a:t>A compute cluster consists of hardware and software.</a:t>
            </a:r>
          </a:p>
          <a:p>
            <a:r>
              <a:rPr lang="en-US" dirty="0"/>
              <a:t>In the next few slides, we will examine each of these in detail.</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dirty="0"/>
          </a:p>
        </p:txBody>
      </p:sp>
    </p:spTree>
    <p:extLst>
      <p:ext uri="{BB962C8B-B14F-4D97-AF65-F5344CB8AC3E}">
        <p14:creationId xmlns:p14="http://schemas.microsoft.com/office/powerpoint/2010/main" val="636944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C591DC16-0C9B-45B7-87EA-E8CF02B920CE}" type="datetime1">
              <a:rPr lang="en-US" smtClean="0"/>
              <a:t>7/19/18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EA70F24-BD2C-4709-98C8-0AD31D335160}"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4E7E1A7D-02C1-48A4-AEE6-69EC2404C487}"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9B80F7EE-3488-4218-A140-E692C815B9F7}"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3EE51512-FAF4-4235-A7C4-FD22F2C90DC7}"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0C345629-D3D0-4573-A37E-3D6BDDDBC7B4}"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C86C8A1E-3303-46BA-B5E7-3BA4A5FC346B}"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161DB247-74DE-4E24-AEBB-DFC4C72C295C}"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7D97801B-7FF1-4BD4-BA4B-4C348B97EDB1}"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FE468CA6-4FDE-43EB-8034-07DB54C99049}"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FEC2D3E3-911B-41F6-B581-B0E585094C54}"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FFB2F2F-F227-459F-ACC4-2C4F207AB035}" type="datetime1">
              <a:rPr lang="en-US" smtClean="0"/>
              <a:t>7/19/18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85858B62-56EF-4EDB-95E7-79412EED861A}"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999EB38B-D08A-4061-9FEA-7E7BBAF0475C}"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1DFC9617-2434-49A2-BA69-1B7E7C171A15}"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592BCE36-AF09-48FD-BCD1-E40BCF06D401}"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9EB66637-AC18-46CB-A26C-9CC01D97BDFD}"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67D196FE-D510-46F0-9D0B-F2BEF4670382}" type="datetime1">
              <a:rPr lang="en-US" smtClean="0"/>
              <a:t>7/19/18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36EE31-0C4B-459C-9FE7-1B3F0563267E}" type="datetime1">
              <a:rPr lang="en-US" smtClean="0"/>
              <a:t>7/19/18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F0F2F5BB-E339-47E5-8751-3B0537C9B806}" type="datetime1">
              <a:rPr lang="en-US" smtClean="0"/>
              <a:t>7/19/18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85B29-DCF2-44E4-89C0-D76C557D360D}" type="datetime1">
              <a:rPr lang="en-US" smtClean="0"/>
              <a:t>7/19/18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973473-AB6F-4CC6-9CE0-72DC1CD45EB3}"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9131A84-3304-4FFD-A371-BD068DEE529E}"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44A4F5-614A-4F7C-AFCB-533707BFEF7F}"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5F85A39-A94F-4743-A3E7-3161C2AEF095}"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50BAB362-576D-4914-9AF1-60FB248105B1}"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5C52653-CD57-4760-8692-3ADB867B5A82}"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C4A05B9F-6772-4B2C-BB24-4EA61D12E07F}" type="datetime1">
              <a:rPr lang="en-US" smtClean="0"/>
              <a:t>7/19/18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D994AE9-1D53-4605-992C-43A9019EC131}"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898A794-6735-4484-B59E-74312ECBFD85}"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148E278-E230-4CD0-89E9-0F63AD768371}"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00562F48-58EF-49E0-83A7-372AC8B96B72}"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3192D88-BB03-4D3D-8323-3E901783CABF}"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437210-C4F8-4AAE-B274-29D9193DDD69}"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B73F0FB-9F59-4F37-AE7E-81957D7EBE2C}"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B321E9D-A528-4889-9A6E-06C525A0F3D2}"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10857768-B138-4066-9590-A4CD3A27447D}"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416B69EF-A058-495E-823A-D95268F2BF3D}"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C223825-697E-4445-B1C2-EF308F6ED2C5}" type="datetime1">
              <a:rPr lang="en-US" smtClean="0"/>
              <a:t>7/19/18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898A733-6DBE-4516-BA64-68C2D9D96A1F}" type="datetime1">
              <a:rPr lang="en-US" smtClean="0">
                <a:solidFill>
                  <a:srgbClr val="000000"/>
                </a:solidFill>
                <a:ea typeface="Osaka" pitchFamily="1" charset="-128"/>
              </a:rPr>
              <a:t>7/19/18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56BA74D-63EC-4806-9F3A-D3F974CFFEC5}" type="datetime1">
              <a:rPr lang="en-US" smtClean="0"/>
              <a:t>7/19/18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C269E031-C9D8-4121-A391-5CACB686E5D3}" type="datetime1">
              <a:rPr lang="en-US" smtClean="0"/>
              <a:t>7/19/18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4EE7CC8C-9D67-4AE2-BFF8-7549985FAEC1}" type="datetime1">
              <a:rPr lang="en-US" smtClean="0"/>
              <a:t>7/19/18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E9F09463-3F41-4E90-923D-2C0663483ECA}" type="datetime1">
              <a:rPr lang="en-US" smtClean="0"/>
              <a:t>7/19/18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hf hdr="0" dt="0"/>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69.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tags" Target="../tags/tag7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7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7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7.xml"/><Relationship Id="rId1" Type="http://schemas.openxmlformats.org/officeDocument/2006/relationships/tags" Target="../tags/tag7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7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80.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7.xml"/><Relationship Id="rId1" Type="http://schemas.openxmlformats.org/officeDocument/2006/relationships/tags" Target="../tags/tag8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8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8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8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7.xml"/><Relationship Id="rId1" Type="http://schemas.openxmlformats.org/officeDocument/2006/relationships/tags" Target="../tags/tag8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tags" Target="../tags/tag86.xml"/><Relationship Id="rId5" Type="http://schemas.openxmlformats.org/officeDocument/2006/relationships/image" Target="../media/image25.png"/><Relationship Id="rId4" Type="http://schemas.openxmlformats.org/officeDocument/2006/relationships/hyperlink" Target="https://setiathome.berkeley.edu/"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tags" Target="../tags/tag8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tags" Target="../tags/tag88.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ags" Target="../tags/tag6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8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tags" Target="../tags/tag9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7.xml"/><Relationship Id="rId1" Type="http://schemas.openxmlformats.org/officeDocument/2006/relationships/tags" Target="../tags/tag91.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311.3070.pdf" TargetMode="External"/><Relationship Id="rId2" Type="http://schemas.openxmlformats.org/officeDocument/2006/relationships/slideLayout" Target="../slideLayouts/slideLayout5.xml"/><Relationship Id="rId1" Type="http://schemas.openxmlformats.org/officeDocument/2006/relationships/tags" Target="../tags/tag9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6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7.xml"/><Relationship Id="rId1" Type="http://schemas.openxmlformats.org/officeDocument/2006/relationships/tags" Target="../tags/tag6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a:t>Cluster Computing Overview</a:t>
            </a:r>
          </a:p>
        </p:txBody>
      </p:sp>
      <p:sp>
        <p:nvSpPr>
          <p:cNvPr id="11" name="Subtitle 10"/>
          <p:cNvSpPr>
            <a:spLocks noGrp="1"/>
          </p:cNvSpPr>
          <p:nvPr>
            <p:ph type="subTitle" idx="1"/>
          </p:nvPr>
        </p:nvSpPr>
        <p:spPr/>
        <p:txBody>
          <a:bodyPr/>
          <a:lstStyle/>
          <a:p>
            <a:r>
              <a:rPr lang="en-US" dirty="0"/>
              <a:t>Module 9</a:t>
            </a:r>
          </a:p>
        </p:txBody>
      </p:sp>
      <p:sp>
        <p:nvSpPr>
          <p:cNvPr id="12" name="Text Placeholder 11"/>
          <p:cNvSpPr>
            <a:spLocks noGrp="1"/>
          </p:cNvSpPr>
          <p:nvPr>
            <p:ph type="body" sz="quarter" idx="13"/>
          </p:nvPr>
        </p:nvSpPr>
        <p:spPr/>
        <p:txBody>
          <a:bodyPr/>
          <a:lstStyle/>
          <a:p>
            <a:endParaRPr lang="en-US" dirty="0"/>
          </a:p>
        </p:txBody>
      </p:sp>
      <p:sp>
        <p:nvSpPr>
          <p:cNvPr id="3" name="Footer Placeholder 2"/>
          <p:cNvSpPr>
            <a:spLocks noGrp="1"/>
          </p:cNvSpPr>
          <p:nvPr>
            <p:ph type="ftr" sz="quarter" idx="4294967295"/>
          </p:nvPr>
        </p:nvSpPr>
        <p:spPr>
          <a:xfrm>
            <a:off x="3829050" y="6486525"/>
            <a:ext cx="5314950" cy="365125"/>
          </a:xfrm>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4294967295"/>
          </p:nvPr>
        </p:nvSpPr>
        <p:spPr>
          <a:xfrm>
            <a:off x="8737600" y="6486525"/>
            <a:ext cx="406400" cy="365125"/>
          </a:xfrm>
        </p:spPr>
        <p:txBody>
          <a:bodyPr/>
          <a:lstStyle/>
          <a:p>
            <a:fld id="{3310D8EA-3107-4873-B9AB-DD7D3E79053A}" type="slidenum">
              <a:rPr lang="en-US" smtClean="0"/>
              <a:t>1</a:t>
            </a:fld>
            <a:endParaRPr lang="en-US" dirty="0"/>
          </a:p>
        </p:txBody>
      </p:sp>
    </p:spTree>
    <p:custDataLst>
      <p:tags r:id="rId1"/>
    </p:custDataLst>
    <p:extLst>
      <p:ext uri="{BB962C8B-B14F-4D97-AF65-F5344CB8AC3E}">
        <p14:creationId xmlns:p14="http://schemas.microsoft.com/office/powerpoint/2010/main" val="195315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E1D7-7024-4241-9B75-0E709626C780}"/>
              </a:ext>
            </a:extLst>
          </p:cNvPr>
          <p:cNvSpPr>
            <a:spLocks noGrp="1"/>
          </p:cNvSpPr>
          <p:nvPr>
            <p:ph type="title"/>
          </p:nvPr>
        </p:nvSpPr>
        <p:spPr/>
        <p:txBody>
          <a:bodyPr/>
          <a:lstStyle/>
          <a:p>
            <a:r>
              <a:rPr lang="en-US" dirty="0"/>
              <a:t>Components in a Cluster</a:t>
            </a:r>
          </a:p>
        </p:txBody>
      </p:sp>
      <p:sp>
        <p:nvSpPr>
          <p:cNvPr id="3" name="Footer Placeholder 2">
            <a:extLst>
              <a:ext uri="{FF2B5EF4-FFF2-40B4-BE49-F238E27FC236}">
                <a16:creationId xmlns:a16="http://schemas.microsoft.com/office/drawing/2014/main" id="{BC8C28DE-33F8-9241-B72A-B1CF66DE1AB5}"/>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069E84EA-E217-4B41-8379-F81BBC8EDB2E}"/>
              </a:ext>
            </a:extLst>
          </p:cNvPr>
          <p:cNvSpPr>
            <a:spLocks noGrp="1"/>
          </p:cNvSpPr>
          <p:nvPr>
            <p:ph type="sldNum" sz="quarter" idx="12"/>
          </p:nvPr>
        </p:nvSpPr>
        <p:spPr/>
        <p:txBody>
          <a:bodyPr/>
          <a:lstStyle/>
          <a:p>
            <a:fld id="{3310D8EA-3107-4873-B9AB-DD7D3E79053A}" type="slidenum">
              <a:rPr lang="en-US" smtClean="0"/>
              <a:t>10</a:t>
            </a:fld>
            <a:endParaRPr lang="en-US" dirty="0"/>
          </a:p>
        </p:txBody>
      </p:sp>
      <p:sp>
        <p:nvSpPr>
          <p:cNvPr id="5" name="Text Placeholder 4">
            <a:extLst>
              <a:ext uri="{FF2B5EF4-FFF2-40B4-BE49-F238E27FC236}">
                <a16:creationId xmlns:a16="http://schemas.microsoft.com/office/drawing/2014/main" id="{8B18CEBA-7EAA-C94E-83AB-8ADAC2299E5A}"/>
              </a:ext>
            </a:extLst>
          </p:cNvPr>
          <p:cNvSpPr>
            <a:spLocks noGrp="1"/>
          </p:cNvSpPr>
          <p:nvPr>
            <p:ph type="body" sz="quarter" idx="14"/>
          </p:nvPr>
        </p:nvSpPr>
        <p:spPr/>
        <p:txBody>
          <a:bodyPr/>
          <a:lstStyle/>
          <a:p>
            <a:r>
              <a:rPr lang="en-US" dirty="0"/>
              <a:t>Hardware</a:t>
            </a:r>
          </a:p>
        </p:txBody>
      </p:sp>
      <p:sp>
        <p:nvSpPr>
          <p:cNvPr id="6" name="Text Placeholder 5">
            <a:extLst>
              <a:ext uri="{FF2B5EF4-FFF2-40B4-BE49-F238E27FC236}">
                <a16:creationId xmlns:a16="http://schemas.microsoft.com/office/drawing/2014/main" id="{EAA7141A-D2FF-C64F-AE6D-5624565B73F6}"/>
              </a:ext>
            </a:extLst>
          </p:cNvPr>
          <p:cNvSpPr>
            <a:spLocks noGrp="1"/>
          </p:cNvSpPr>
          <p:nvPr>
            <p:ph type="body" sz="quarter" idx="16"/>
          </p:nvPr>
        </p:nvSpPr>
        <p:spPr/>
        <p:txBody>
          <a:bodyPr/>
          <a:lstStyle/>
          <a:p>
            <a:r>
              <a:rPr lang="en-US" dirty="0"/>
              <a:t>Software</a:t>
            </a:r>
          </a:p>
        </p:txBody>
      </p:sp>
      <p:sp>
        <p:nvSpPr>
          <p:cNvPr id="7" name="Text Placeholder 6">
            <a:extLst>
              <a:ext uri="{FF2B5EF4-FFF2-40B4-BE49-F238E27FC236}">
                <a16:creationId xmlns:a16="http://schemas.microsoft.com/office/drawing/2014/main" id="{E8D8E187-FA46-274A-AE17-67A11F1C3494}"/>
              </a:ext>
            </a:extLst>
          </p:cNvPr>
          <p:cNvSpPr>
            <a:spLocks noGrp="1"/>
          </p:cNvSpPr>
          <p:nvPr>
            <p:ph type="body" sz="quarter" idx="19"/>
          </p:nvPr>
        </p:nvSpPr>
        <p:spPr>
          <a:xfrm>
            <a:off x="371474" y="2492372"/>
            <a:ext cx="4114800" cy="1353312"/>
          </a:xfrm>
        </p:spPr>
        <p:txBody>
          <a:bodyPr/>
          <a:lstStyle/>
          <a:p>
            <a:pPr lvl="1"/>
            <a:r>
              <a:rPr lang="en-US" dirty="0"/>
              <a:t>Multiple standalone computers / workstations / servers</a:t>
            </a:r>
          </a:p>
          <a:p>
            <a:pPr lvl="1"/>
            <a:r>
              <a:rPr lang="en-US" dirty="0"/>
              <a:t>Networking (routers, etc.)</a:t>
            </a:r>
          </a:p>
          <a:p>
            <a:endParaRPr lang="en-US" dirty="0"/>
          </a:p>
        </p:txBody>
      </p:sp>
      <p:sp>
        <p:nvSpPr>
          <p:cNvPr id="8" name="Text Placeholder 7">
            <a:extLst>
              <a:ext uri="{FF2B5EF4-FFF2-40B4-BE49-F238E27FC236}">
                <a16:creationId xmlns:a16="http://schemas.microsoft.com/office/drawing/2014/main" id="{9A9E3730-9EB3-1745-8E82-0449BC0F506D}"/>
              </a:ext>
            </a:extLst>
          </p:cNvPr>
          <p:cNvSpPr>
            <a:spLocks noGrp="1"/>
          </p:cNvSpPr>
          <p:nvPr>
            <p:ph type="body" sz="quarter" idx="21"/>
          </p:nvPr>
        </p:nvSpPr>
        <p:spPr>
          <a:xfrm>
            <a:off x="4735284" y="2492372"/>
            <a:ext cx="4114800" cy="1353312"/>
          </a:xfrm>
        </p:spPr>
        <p:txBody>
          <a:bodyPr/>
          <a:lstStyle/>
          <a:p>
            <a:pPr lvl="1"/>
            <a:r>
              <a:rPr lang="en-US" dirty="0"/>
              <a:t>Cluster manager</a:t>
            </a:r>
          </a:p>
          <a:p>
            <a:pPr lvl="1"/>
            <a:r>
              <a:rPr lang="en-US" dirty="0"/>
              <a:t>Operating system</a:t>
            </a:r>
          </a:p>
          <a:p>
            <a:pPr lvl="1"/>
            <a:r>
              <a:rPr lang="en-US" dirty="0"/>
              <a:t>Parallel applications</a:t>
            </a:r>
          </a:p>
          <a:p>
            <a:endParaRPr lang="en-US" dirty="0"/>
          </a:p>
        </p:txBody>
      </p:sp>
      <p:sp>
        <p:nvSpPr>
          <p:cNvPr id="9" name="Text Placeholder 8">
            <a:extLst>
              <a:ext uri="{FF2B5EF4-FFF2-40B4-BE49-F238E27FC236}">
                <a16:creationId xmlns:a16="http://schemas.microsoft.com/office/drawing/2014/main" id="{A798B6DE-E335-C04F-9105-261F87079FCD}"/>
              </a:ext>
            </a:extLst>
          </p:cNvPr>
          <p:cNvSpPr>
            <a:spLocks noGrp="1"/>
          </p:cNvSpPr>
          <p:nvPr>
            <p:ph type="body" sz="quarter" idx="13"/>
          </p:nvPr>
        </p:nvSpPr>
        <p:spPr/>
        <p:txBody>
          <a:bodyPr/>
          <a:lstStyle/>
          <a:p>
            <a:endParaRPr lang="en-US"/>
          </a:p>
        </p:txBody>
      </p:sp>
      <p:pic>
        <p:nvPicPr>
          <p:cNvPr id="5124" name="Picture 4" descr="C:\Users\julowe\Documents\Projects\Optum\300-09-Cluster-Computing\Images\stock-photo-business-media-and-technolog-1809457.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65" t="25799" r="2959" b="15889"/>
          <a:stretch/>
        </p:blipFill>
        <p:spPr bwMode="auto">
          <a:xfrm>
            <a:off x="4738255" y="3871357"/>
            <a:ext cx="4111829" cy="2034144"/>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julowe\Documents\Projects\Optum\300-09-Cluster-Computing\Images\stock-photo-horizontal-wifi-router-backg-190419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0523"/>
          <a:stretch/>
        </p:blipFill>
        <p:spPr bwMode="auto">
          <a:xfrm>
            <a:off x="371474" y="3871358"/>
            <a:ext cx="4114800" cy="203414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29540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158-9227-EB40-8FC3-B95806061FCD}"/>
              </a:ext>
            </a:extLst>
          </p:cNvPr>
          <p:cNvSpPr>
            <a:spLocks noGrp="1"/>
          </p:cNvSpPr>
          <p:nvPr>
            <p:ph type="title"/>
          </p:nvPr>
        </p:nvSpPr>
        <p:spPr/>
        <p:txBody>
          <a:bodyPr/>
          <a:lstStyle/>
          <a:p>
            <a:r>
              <a:rPr lang="en-US" dirty="0"/>
              <a:t>Hardware: Cluster Nodes</a:t>
            </a:r>
          </a:p>
        </p:txBody>
      </p:sp>
      <p:sp>
        <p:nvSpPr>
          <p:cNvPr id="3" name="Content Placeholder 2">
            <a:extLst>
              <a:ext uri="{FF2B5EF4-FFF2-40B4-BE49-F238E27FC236}">
                <a16:creationId xmlns:a16="http://schemas.microsoft.com/office/drawing/2014/main" id="{2B3E36CB-FFB2-D54A-A382-8E15C99CC5CE}"/>
              </a:ext>
            </a:extLst>
          </p:cNvPr>
          <p:cNvSpPr>
            <a:spLocks noGrp="1"/>
          </p:cNvSpPr>
          <p:nvPr>
            <p:ph idx="1"/>
          </p:nvPr>
        </p:nvSpPr>
        <p:spPr/>
        <p:txBody>
          <a:bodyPr/>
          <a:lstStyle/>
          <a:p>
            <a:r>
              <a:rPr lang="en-US" dirty="0"/>
              <a:t>Workstations are usually commercial-off-the-shelf (COTS) computers:</a:t>
            </a:r>
          </a:p>
          <a:p>
            <a:pPr lvl="1"/>
            <a:r>
              <a:rPr lang="en-US" dirty="0"/>
              <a:t>Cost effective</a:t>
            </a:r>
          </a:p>
          <a:p>
            <a:pPr lvl="1"/>
            <a:r>
              <a:rPr lang="en-US" dirty="0"/>
              <a:t>No vendor lock-in</a:t>
            </a:r>
          </a:p>
          <a:p>
            <a:endParaRPr lang="en-US" dirty="0"/>
          </a:p>
          <a:p>
            <a:r>
              <a:rPr lang="en-US" dirty="0"/>
              <a:t>These machines have </a:t>
            </a:r>
            <a:br>
              <a:rPr lang="en-US" dirty="0"/>
            </a:br>
            <a:r>
              <a:rPr lang="en-US" dirty="0"/>
              <a:t>fairly common components </a:t>
            </a:r>
            <a:br>
              <a:rPr lang="en-US" dirty="0"/>
            </a:br>
            <a:r>
              <a:rPr lang="en-US" dirty="0"/>
              <a:t>(CPU, memory, disk).</a:t>
            </a:r>
          </a:p>
          <a:p>
            <a:r>
              <a:rPr lang="en-US" dirty="0"/>
              <a:t>They do not have any </a:t>
            </a:r>
            <a:br>
              <a:rPr lang="en-US" dirty="0"/>
            </a:br>
            <a:r>
              <a:rPr lang="en-US" dirty="0"/>
              <a:t>specialty components.</a:t>
            </a:r>
          </a:p>
        </p:txBody>
      </p:sp>
      <p:sp>
        <p:nvSpPr>
          <p:cNvPr id="4" name="Footer Placeholder 3">
            <a:extLst>
              <a:ext uri="{FF2B5EF4-FFF2-40B4-BE49-F238E27FC236}">
                <a16:creationId xmlns:a16="http://schemas.microsoft.com/office/drawing/2014/main" id="{291DB3F0-2AFA-D94B-A688-954A373632F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AED11823-D209-9A4C-886C-3B19D12C7E16}"/>
              </a:ext>
            </a:extLst>
          </p:cNvPr>
          <p:cNvSpPr>
            <a:spLocks noGrp="1"/>
          </p:cNvSpPr>
          <p:nvPr>
            <p:ph type="sldNum" sz="quarter" idx="12"/>
          </p:nvPr>
        </p:nvSpPr>
        <p:spPr/>
        <p:txBody>
          <a:bodyPr/>
          <a:lstStyle/>
          <a:p>
            <a:fld id="{3310D8EA-3107-4873-B9AB-DD7D3E79053A}" type="slidenum">
              <a:rPr lang="en-US" smtClean="0"/>
              <a:pPr/>
              <a:t>11</a:t>
            </a:fld>
            <a:endParaRPr lang="en-US" dirty="0"/>
          </a:p>
        </p:txBody>
      </p:sp>
      <p:pic>
        <p:nvPicPr>
          <p:cNvPr id="7" name="Picture 6">
            <a:extLst>
              <a:ext uri="{FF2B5EF4-FFF2-40B4-BE49-F238E27FC236}">
                <a16:creationId xmlns:a16="http://schemas.microsoft.com/office/drawing/2014/main" id="{26DDDA64-AD12-4441-AD0E-B9DA3FCA1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8249" y="3327686"/>
            <a:ext cx="5714692" cy="2468429"/>
          </a:xfrm>
          <a:prstGeom prst="rect">
            <a:avLst/>
          </a:prstGeom>
        </p:spPr>
      </p:pic>
    </p:spTree>
    <p:custDataLst>
      <p:tags r:id="rId1"/>
    </p:custDataLst>
    <p:extLst>
      <p:ext uri="{BB962C8B-B14F-4D97-AF65-F5344CB8AC3E}">
        <p14:creationId xmlns:p14="http://schemas.microsoft.com/office/powerpoint/2010/main" val="2288796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C4ED-948D-8E4E-B76D-1C6EF9077D98}"/>
              </a:ext>
            </a:extLst>
          </p:cNvPr>
          <p:cNvSpPr>
            <a:spLocks noGrp="1"/>
          </p:cNvSpPr>
          <p:nvPr>
            <p:ph type="title"/>
          </p:nvPr>
        </p:nvSpPr>
        <p:spPr/>
        <p:txBody>
          <a:bodyPr/>
          <a:lstStyle/>
          <a:p>
            <a:r>
              <a:rPr lang="en-US" dirty="0"/>
              <a:t>Networking Gear</a:t>
            </a:r>
          </a:p>
        </p:txBody>
      </p:sp>
      <p:sp>
        <p:nvSpPr>
          <p:cNvPr id="4" name="Footer Placeholder 3">
            <a:extLst>
              <a:ext uri="{FF2B5EF4-FFF2-40B4-BE49-F238E27FC236}">
                <a16:creationId xmlns:a16="http://schemas.microsoft.com/office/drawing/2014/main" id="{C79FAEF9-0693-DE49-B741-0817F587CC63}"/>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861EBBC2-C08E-3645-84EB-4C80CFB30DB6}"/>
              </a:ext>
            </a:extLst>
          </p:cNvPr>
          <p:cNvSpPr>
            <a:spLocks noGrp="1"/>
          </p:cNvSpPr>
          <p:nvPr>
            <p:ph type="sldNum" sz="quarter" idx="12"/>
          </p:nvPr>
        </p:nvSpPr>
        <p:spPr/>
        <p:txBody>
          <a:bodyPr/>
          <a:lstStyle/>
          <a:p>
            <a:fld id="{3310D8EA-3107-4873-B9AB-DD7D3E79053A}" type="slidenum">
              <a:rPr lang="en-US" smtClean="0"/>
              <a:t>12</a:t>
            </a:fld>
            <a:endParaRPr lang="en-US" dirty="0"/>
          </a:p>
        </p:txBody>
      </p:sp>
      <p:sp>
        <p:nvSpPr>
          <p:cNvPr id="6" name="Text Placeholder 5"/>
          <p:cNvSpPr>
            <a:spLocks noGrp="1"/>
          </p:cNvSpPr>
          <p:nvPr>
            <p:ph type="body" sz="quarter" idx="18"/>
          </p:nvPr>
        </p:nvSpPr>
        <p:spPr/>
        <p:txBody>
          <a:bodyPr/>
          <a:lstStyle/>
          <a:p>
            <a:r>
              <a:rPr lang="en-US" dirty="0"/>
              <a:t>Cluster machines need to have very good bandwidth</a:t>
            </a:r>
          </a:p>
          <a:p>
            <a:pPr lvl="1"/>
            <a:r>
              <a:rPr lang="en-US" sz="1600" dirty="0"/>
              <a:t>Especially for Big Data processing</a:t>
            </a:r>
          </a:p>
        </p:txBody>
      </p:sp>
      <p:sp>
        <p:nvSpPr>
          <p:cNvPr id="7" name="Text Placeholder 6"/>
          <p:cNvSpPr>
            <a:spLocks noGrp="1"/>
          </p:cNvSpPr>
          <p:nvPr>
            <p:ph type="body" sz="quarter" idx="19"/>
          </p:nvPr>
        </p:nvSpPr>
        <p:spPr/>
        <p:txBody>
          <a:bodyPr/>
          <a:lstStyle/>
          <a:p>
            <a:r>
              <a:rPr lang="en-US" dirty="0"/>
              <a:t>Each node will have 1 Gigabit network hardware at minimum</a:t>
            </a:r>
          </a:p>
          <a:p>
            <a:pPr lvl="1"/>
            <a:r>
              <a:rPr lang="en-US" sz="1600" dirty="0"/>
              <a:t>Usually it is recommended to have two 1 Gigabit links 'bonded”</a:t>
            </a:r>
          </a:p>
        </p:txBody>
      </p:sp>
      <p:sp>
        <p:nvSpPr>
          <p:cNvPr id="8" name="Text Placeholder 7"/>
          <p:cNvSpPr>
            <a:spLocks noGrp="1"/>
          </p:cNvSpPr>
          <p:nvPr>
            <p:ph type="body" sz="quarter" idx="20"/>
          </p:nvPr>
        </p:nvSpPr>
        <p:spPr/>
        <p:txBody>
          <a:bodyPr/>
          <a:lstStyle/>
          <a:p>
            <a:r>
              <a:rPr lang="en-US" dirty="0"/>
              <a:t>10 Gigabit hardware is recommended</a:t>
            </a:r>
          </a:p>
          <a:p>
            <a:pPr lvl="1"/>
            <a:r>
              <a:rPr lang="en-US" sz="1600" dirty="0"/>
              <a:t>Enormous bandwidth</a:t>
            </a:r>
          </a:p>
          <a:p>
            <a:pPr lvl="1"/>
            <a:r>
              <a:rPr lang="en-US" sz="1600" dirty="0"/>
              <a:t>Very low latency</a:t>
            </a:r>
          </a:p>
        </p:txBody>
      </p:sp>
      <p:sp>
        <p:nvSpPr>
          <p:cNvPr id="3" name="Content Placeholder 2">
            <a:extLst>
              <a:ext uri="{FF2B5EF4-FFF2-40B4-BE49-F238E27FC236}">
                <a16:creationId xmlns:a16="http://schemas.microsoft.com/office/drawing/2014/main" id="{CD64FFBB-4CF0-CA40-83DE-0C8AAF97280F}"/>
              </a:ext>
            </a:extLst>
          </p:cNvPr>
          <p:cNvSpPr>
            <a:spLocks noGrp="1"/>
          </p:cNvSpPr>
          <p:nvPr>
            <p:ph type="body" sz="quarter" idx="13"/>
          </p:nvPr>
        </p:nvSpPr>
        <p:spPr/>
        <p:txBody>
          <a:bodyPr/>
          <a:lstStyle/>
          <a:p>
            <a:endParaRPr lang="en-US" dirty="0"/>
          </a:p>
        </p:txBody>
      </p:sp>
      <p:pic>
        <p:nvPicPr>
          <p:cNvPr id="11" name="Picture Placeholder 10"/>
          <p:cNvPicPr>
            <a:picLocks noGrp="1" noChangeAspect="1"/>
          </p:cNvPicPr>
          <p:nvPr>
            <p:ph type="pic" sz="quarter" idx="21"/>
          </p:nvPr>
        </p:nvPicPr>
        <p:blipFill>
          <a:blip r:embed="rId4" cstate="print">
            <a:extLst>
              <a:ext uri="{28A0092B-C50C-407E-A947-70E740481C1C}">
                <a14:useLocalDpi xmlns:a14="http://schemas.microsoft.com/office/drawing/2010/main" val="0"/>
              </a:ext>
            </a:extLst>
          </a:blip>
          <a:srcRect t="2418" b="2418"/>
          <a:stretch>
            <a:fillRect/>
          </a:stretch>
        </p:blipFill>
        <p:spPr/>
      </p:pic>
    </p:spTree>
    <p:custDataLst>
      <p:tags r:id="rId1"/>
    </p:custDataLst>
    <p:extLst>
      <p:ext uri="{BB962C8B-B14F-4D97-AF65-F5344CB8AC3E}">
        <p14:creationId xmlns:p14="http://schemas.microsoft.com/office/powerpoint/2010/main" val="2253904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378C-0CBE-5243-B9C7-B8077D217283}"/>
              </a:ext>
            </a:extLst>
          </p:cNvPr>
          <p:cNvSpPr>
            <a:spLocks noGrp="1"/>
          </p:cNvSpPr>
          <p:nvPr>
            <p:ph type="title"/>
          </p:nvPr>
        </p:nvSpPr>
        <p:spPr/>
        <p:txBody>
          <a:bodyPr/>
          <a:lstStyle/>
          <a:p>
            <a:r>
              <a:rPr lang="en-US" dirty="0"/>
              <a:t>Software Components of Cluster</a:t>
            </a:r>
          </a:p>
        </p:txBody>
      </p:sp>
      <p:sp>
        <p:nvSpPr>
          <p:cNvPr id="3" name="Content Placeholder 2">
            <a:extLst>
              <a:ext uri="{FF2B5EF4-FFF2-40B4-BE49-F238E27FC236}">
                <a16:creationId xmlns:a16="http://schemas.microsoft.com/office/drawing/2014/main" id="{9FB13939-8C4C-B645-B831-D686CD56BB0E}"/>
              </a:ext>
            </a:extLst>
          </p:cNvPr>
          <p:cNvSpPr>
            <a:spLocks noGrp="1"/>
          </p:cNvSpPr>
          <p:nvPr>
            <p:ph idx="1"/>
          </p:nvPr>
        </p:nvSpPr>
        <p:spPr/>
        <p:txBody>
          <a:bodyPr/>
          <a:lstStyle/>
          <a:p>
            <a:r>
              <a:rPr lang="en-US" dirty="0"/>
              <a:t>The most common software found in a cluster environment are:</a:t>
            </a:r>
          </a:p>
          <a:p>
            <a:pPr lvl="1"/>
            <a:r>
              <a:rPr lang="en-US" dirty="0"/>
              <a:t>Cluster Master/Coordinator</a:t>
            </a:r>
          </a:p>
          <a:p>
            <a:pPr lvl="1"/>
            <a:r>
              <a:rPr lang="en-US" dirty="0"/>
              <a:t>Cluster worker/agent</a:t>
            </a:r>
          </a:p>
          <a:p>
            <a:pPr lvl="1"/>
            <a:r>
              <a:rPr lang="en-US" dirty="0"/>
              <a:t>Operating system</a:t>
            </a:r>
          </a:p>
          <a:p>
            <a:pPr lvl="1"/>
            <a:r>
              <a:rPr lang="en-US" dirty="0"/>
              <a:t>Applications</a:t>
            </a:r>
          </a:p>
          <a:p>
            <a:endParaRPr lang="en-US" dirty="0"/>
          </a:p>
        </p:txBody>
      </p:sp>
      <p:sp>
        <p:nvSpPr>
          <p:cNvPr id="4" name="Footer Placeholder 3">
            <a:extLst>
              <a:ext uri="{FF2B5EF4-FFF2-40B4-BE49-F238E27FC236}">
                <a16:creationId xmlns:a16="http://schemas.microsoft.com/office/drawing/2014/main" id="{819BCAF5-6E1C-DF42-B668-0C20C42CA42D}"/>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CC99B748-8D71-A24A-ADAE-EA18882F99BB}"/>
              </a:ext>
            </a:extLst>
          </p:cNvPr>
          <p:cNvSpPr>
            <a:spLocks noGrp="1"/>
          </p:cNvSpPr>
          <p:nvPr>
            <p:ph type="sldNum" sz="quarter" idx="12"/>
          </p:nvPr>
        </p:nvSpPr>
        <p:spPr/>
        <p:txBody>
          <a:bodyPr/>
          <a:lstStyle/>
          <a:p>
            <a:fld id="{3310D8EA-3107-4873-B9AB-DD7D3E79053A}" type="slidenum">
              <a:rPr lang="en-US" smtClean="0"/>
              <a:t>13</a:t>
            </a:fld>
            <a:endParaRPr lang="en-US" dirty="0"/>
          </a:p>
        </p:txBody>
      </p:sp>
      <p:pic>
        <p:nvPicPr>
          <p:cNvPr id="7" name="Picture 6">
            <a:extLst>
              <a:ext uri="{FF2B5EF4-FFF2-40B4-BE49-F238E27FC236}">
                <a16:creationId xmlns:a16="http://schemas.microsoft.com/office/drawing/2014/main" id="{4853D7E6-35A9-9E44-BBAB-0B3B863F0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406" y="3620123"/>
            <a:ext cx="6766560" cy="2573397"/>
          </a:xfrm>
          <a:prstGeom prst="rect">
            <a:avLst/>
          </a:prstGeom>
          <a:ln>
            <a:solidFill>
              <a:schemeClr val="tx1"/>
            </a:solidFill>
          </a:ln>
        </p:spPr>
      </p:pic>
    </p:spTree>
    <p:custDataLst>
      <p:tags r:id="rId1"/>
    </p:custDataLst>
    <p:extLst>
      <p:ext uri="{BB962C8B-B14F-4D97-AF65-F5344CB8AC3E}">
        <p14:creationId xmlns:p14="http://schemas.microsoft.com/office/powerpoint/2010/main" val="751993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423E-D123-BD42-8013-1392E1A89689}"/>
              </a:ext>
            </a:extLst>
          </p:cNvPr>
          <p:cNvSpPr>
            <a:spLocks noGrp="1"/>
          </p:cNvSpPr>
          <p:nvPr>
            <p:ph type="title"/>
          </p:nvPr>
        </p:nvSpPr>
        <p:spPr/>
        <p:txBody>
          <a:bodyPr/>
          <a:lstStyle/>
          <a:p>
            <a:r>
              <a:rPr lang="en-US" dirty="0"/>
              <a:t>Software Components of Cluster: Operating System</a:t>
            </a:r>
          </a:p>
        </p:txBody>
      </p:sp>
      <p:sp>
        <p:nvSpPr>
          <p:cNvPr id="3" name="Content Placeholder 2">
            <a:extLst>
              <a:ext uri="{FF2B5EF4-FFF2-40B4-BE49-F238E27FC236}">
                <a16:creationId xmlns:a16="http://schemas.microsoft.com/office/drawing/2014/main" id="{257566FA-429B-8646-83DC-8E71B683E8E5}"/>
              </a:ext>
            </a:extLst>
          </p:cNvPr>
          <p:cNvSpPr>
            <a:spLocks noGrp="1"/>
          </p:cNvSpPr>
          <p:nvPr>
            <p:ph idx="1"/>
          </p:nvPr>
        </p:nvSpPr>
        <p:spPr/>
        <p:txBody>
          <a:bodyPr/>
          <a:lstStyle/>
          <a:p>
            <a:r>
              <a:rPr lang="en-US" dirty="0"/>
              <a:t>Operating System choices: Linux, Windows</a:t>
            </a:r>
          </a:p>
          <a:p>
            <a:r>
              <a:rPr lang="en-US" dirty="0"/>
              <a:t>OS must support:</a:t>
            </a:r>
          </a:p>
          <a:p>
            <a:pPr lvl="1"/>
            <a:r>
              <a:rPr lang="en-US" dirty="0"/>
              <a:t>Multiple users</a:t>
            </a:r>
          </a:p>
          <a:p>
            <a:pPr lvl="1"/>
            <a:r>
              <a:rPr lang="en-US" dirty="0"/>
              <a:t>Multiple applications</a:t>
            </a:r>
          </a:p>
          <a:p>
            <a:pPr lvl="1"/>
            <a:r>
              <a:rPr lang="en-US" dirty="0"/>
              <a:t>Process isolation</a:t>
            </a:r>
          </a:p>
          <a:p>
            <a:pPr lvl="1"/>
            <a:r>
              <a:rPr lang="en-US" dirty="0"/>
              <a:t>The latest networking protocols</a:t>
            </a:r>
          </a:p>
          <a:p>
            <a:pPr lvl="1"/>
            <a:endParaRPr lang="en-US" dirty="0"/>
          </a:p>
          <a:p>
            <a:r>
              <a:rPr lang="en-US" dirty="0"/>
              <a:t>It is a best practice to have the same version of OS throughout a cluster because it:</a:t>
            </a:r>
          </a:p>
          <a:p>
            <a:pPr lvl="1"/>
            <a:r>
              <a:rPr lang="en-US" dirty="0"/>
              <a:t>Simplifies management</a:t>
            </a:r>
          </a:p>
          <a:p>
            <a:pPr lvl="1"/>
            <a:r>
              <a:rPr lang="en-US" dirty="0"/>
              <a:t>Makes it easy to install upgrades, etc.</a:t>
            </a:r>
          </a:p>
        </p:txBody>
      </p:sp>
      <p:sp>
        <p:nvSpPr>
          <p:cNvPr id="4" name="Footer Placeholder 3">
            <a:extLst>
              <a:ext uri="{FF2B5EF4-FFF2-40B4-BE49-F238E27FC236}">
                <a16:creationId xmlns:a16="http://schemas.microsoft.com/office/drawing/2014/main" id="{B0A6A9B6-6FBE-5249-8E84-631DFD3F406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9C2C21D7-984F-CB44-8015-6A2155878D51}"/>
              </a:ext>
            </a:extLst>
          </p:cNvPr>
          <p:cNvSpPr>
            <a:spLocks noGrp="1"/>
          </p:cNvSpPr>
          <p:nvPr>
            <p:ph type="sldNum" sz="quarter" idx="12"/>
          </p:nvPr>
        </p:nvSpPr>
        <p:spPr/>
        <p:txBody>
          <a:bodyPr/>
          <a:lstStyle/>
          <a:p>
            <a:fld id="{3310D8EA-3107-4873-B9AB-DD7D3E79053A}" type="slidenum">
              <a:rPr lang="en-US" smtClean="0"/>
              <a:t>14</a:t>
            </a:fld>
            <a:endParaRPr lang="en-US" dirty="0"/>
          </a:p>
        </p:txBody>
      </p:sp>
      <p:pic>
        <p:nvPicPr>
          <p:cNvPr id="6" name="Picture 5">
            <a:extLst>
              <a:ext uri="{FF2B5EF4-FFF2-40B4-BE49-F238E27FC236}">
                <a16:creationId xmlns:a16="http://schemas.microsoft.com/office/drawing/2014/main" id="{DBDD925F-EB32-AF4B-B2FF-5F779A229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593" y="4494517"/>
            <a:ext cx="4845232" cy="1842695"/>
          </a:xfrm>
          <a:prstGeom prst="rect">
            <a:avLst/>
          </a:prstGeom>
          <a:ln>
            <a:solidFill>
              <a:schemeClr val="tx1"/>
            </a:solidFill>
          </a:ln>
        </p:spPr>
      </p:pic>
    </p:spTree>
    <p:custDataLst>
      <p:tags r:id="rId1"/>
    </p:custDataLst>
    <p:extLst>
      <p:ext uri="{BB962C8B-B14F-4D97-AF65-F5344CB8AC3E}">
        <p14:creationId xmlns:p14="http://schemas.microsoft.com/office/powerpoint/2010/main" val="2977996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423E-D123-BD42-8013-1392E1A89689}"/>
              </a:ext>
            </a:extLst>
          </p:cNvPr>
          <p:cNvSpPr>
            <a:spLocks noGrp="1"/>
          </p:cNvSpPr>
          <p:nvPr>
            <p:ph type="title"/>
          </p:nvPr>
        </p:nvSpPr>
        <p:spPr/>
        <p:txBody>
          <a:bodyPr/>
          <a:lstStyle/>
          <a:p>
            <a:r>
              <a:rPr lang="en-US" dirty="0"/>
              <a:t>Software Components of Cluster: Cluster Manager/Master</a:t>
            </a:r>
          </a:p>
        </p:txBody>
      </p:sp>
      <p:sp>
        <p:nvSpPr>
          <p:cNvPr id="3" name="Content Placeholder 2">
            <a:extLst>
              <a:ext uri="{FF2B5EF4-FFF2-40B4-BE49-F238E27FC236}">
                <a16:creationId xmlns:a16="http://schemas.microsoft.com/office/drawing/2014/main" id="{257566FA-429B-8646-83DC-8E71B683E8E5}"/>
              </a:ext>
            </a:extLst>
          </p:cNvPr>
          <p:cNvSpPr>
            <a:spLocks noGrp="1"/>
          </p:cNvSpPr>
          <p:nvPr>
            <p:ph idx="1"/>
          </p:nvPr>
        </p:nvSpPr>
        <p:spPr>
          <a:xfrm>
            <a:off x="371475" y="1552665"/>
            <a:ext cx="8486775" cy="4074432"/>
          </a:xfrm>
        </p:spPr>
        <p:txBody>
          <a:bodyPr/>
          <a:lstStyle/>
          <a:p>
            <a:r>
              <a:rPr lang="en-US" dirty="0"/>
              <a:t>The Manager role plays an important part in a cluster.</a:t>
            </a:r>
          </a:p>
          <a:p>
            <a:r>
              <a:rPr lang="en-US" dirty="0"/>
              <a:t>It manages the 'entire' cluster.</a:t>
            </a:r>
          </a:p>
          <a:p>
            <a:r>
              <a:rPr lang="en-US" dirty="0"/>
              <a:t>Keeps an eye on the worker nodes, if they fail, the tasks are re-assigned to another worker node.</a:t>
            </a:r>
          </a:p>
          <a:p>
            <a:r>
              <a:rPr lang="en-US" dirty="0"/>
              <a:t>Monitors cluster health:</a:t>
            </a:r>
          </a:p>
          <a:p>
            <a:pPr lvl="1"/>
            <a:r>
              <a:rPr lang="en-US" dirty="0"/>
              <a:t>If some workers are exhibiting performance issues, workers can be 'blacklisted' or '</a:t>
            </a:r>
            <a:r>
              <a:rPr lang="en-US" dirty="0" err="1"/>
              <a:t>offlined</a:t>
            </a:r>
            <a:r>
              <a:rPr lang="en-US" dirty="0"/>
              <a:t>‘.</a:t>
            </a:r>
          </a:p>
          <a:p>
            <a:pPr lvl="1"/>
            <a:r>
              <a:rPr lang="en-US" dirty="0"/>
              <a:t>'Offline' nodes won't be given any new tasks until the issues are resolved.</a:t>
            </a:r>
          </a:p>
        </p:txBody>
      </p:sp>
      <p:sp>
        <p:nvSpPr>
          <p:cNvPr id="4" name="Footer Placeholder 3">
            <a:extLst>
              <a:ext uri="{FF2B5EF4-FFF2-40B4-BE49-F238E27FC236}">
                <a16:creationId xmlns:a16="http://schemas.microsoft.com/office/drawing/2014/main" id="{B0A6A9B6-6FBE-5249-8E84-631DFD3F406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9C2C21D7-984F-CB44-8015-6A2155878D51}"/>
              </a:ext>
            </a:extLst>
          </p:cNvPr>
          <p:cNvSpPr>
            <a:spLocks noGrp="1"/>
          </p:cNvSpPr>
          <p:nvPr>
            <p:ph type="sldNum" sz="quarter" idx="12"/>
          </p:nvPr>
        </p:nvSpPr>
        <p:spPr/>
        <p:txBody>
          <a:bodyPr/>
          <a:lstStyle/>
          <a:p>
            <a:fld id="{3310D8EA-3107-4873-B9AB-DD7D3E79053A}" type="slidenum">
              <a:rPr lang="en-US" smtClean="0"/>
              <a:t>15</a:t>
            </a:fld>
            <a:endParaRPr lang="en-US" dirty="0"/>
          </a:p>
        </p:txBody>
      </p:sp>
      <p:pic>
        <p:nvPicPr>
          <p:cNvPr id="6" name="Picture 5">
            <a:extLst>
              <a:ext uri="{FF2B5EF4-FFF2-40B4-BE49-F238E27FC236}">
                <a16:creationId xmlns:a16="http://schemas.microsoft.com/office/drawing/2014/main" id="{095C09AF-729E-3C4B-B8F7-F9D79CB7D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490" y="3943039"/>
            <a:ext cx="5917475" cy="2250481"/>
          </a:xfrm>
          <a:prstGeom prst="rect">
            <a:avLst/>
          </a:prstGeom>
          <a:ln>
            <a:solidFill>
              <a:schemeClr val="tx1"/>
            </a:solidFill>
          </a:ln>
        </p:spPr>
      </p:pic>
    </p:spTree>
    <p:custDataLst>
      <p:tags r:id="rId1"/>
    </p:custDataLst>
    <p:extLst>
      <p:ext uri="{BB962C8B-B14F-4D97-AF65-F5344CB8AC3E}">
        <p14:creationId xmlns:p14="http://schemas.microsoft.com/office/powerpoint/2010/main" val="134292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423E-D123-BD42-8013-1392E1A89689}"/>
              </a:ext>
            </a:extLst>
          </p:cNvPr>
          <p:cNvSpPr>
            <a:spLocks noGrp="1"/>
          </p:cNvSpPr>
          <p:nvPr>
            <p:ph type="title"/>
          </p:nvPr>
        </p:nvSpPr>
        <p:spPr/>
        <p:txBody>
          <a:bodyPr/>
          <a:lstStyle/>
          <a:p>
            <a:r>
              <a:rPr lang="en-US" dirty="0"/>
              <a:t>Software Components of Cluster: Agent/Worker</a:t>
            </a:r>
          </a:p>
        </p:txBody>
      </p:sp>
      <p:sp>
        <p:nvSpPr>
          <p:cNvPr id="3" name="Content Placeholder 2">
            <a:extLst>
              <a:ext uri="{FF2B5EF4-FFF2-40B4-BE49-F238E27FC236}">
                <a16:creationId xmlns:a16="http://schemas.microsoft.com/office/drawing/2014/main" id="{257566FA-429B-8646-83DC-8E71B683E8E5}"/>
              </a:ext>
            </a:extLst>
          </p:cNvPr>
          <p:cNvSpPr>
            <a:spLocks noGrp="1"/>
          </p:cNvSpPr>
          <p:nvPr>
            <p:ph idx="1"/>
          </p:nvPr>
        </p:nvSpPr>
        <p:spPr/>
        <p:txBody>
          <a:bodyPr/>
          <a:lstStyle/>
          <a:p>
            <a:r>
              <a:rPr lang="en-US" dirty="0"/>
              <a:t>Agent/Worker's role is to manage a SINGLE machine/node.</a:t>
            </a:r>
          </a:p>
          <a:p>
            <a:r>
              <a:rPr lang="en-US" dirty="0"/>
              <a:t>It runs applications locally.</a:t>
            </a:r>
          </a:p>
          <a:p>
            <a:r>
              <a:rPr lang="en-US" dirty="0"/>
              <a:t>Reports to master periodically using 'Heart Beat' signal.</a:t>
            </a:r>
          </a:p>
          <a:p>
            <a:r>
              <a:rPr lang="en-US" dirty="0"/>
              <a:t>Heart Beat:</a:t>
            </a:r>
          </a:p>
          <a:p>
            <a:pPr lvl="1"/>
            <a:r>
              <a:rPr lang="en-US" dirty="0"/>
              <a:t>Sent periodically, every few seconds.</a:t>
            </a:r>
          </a:p>
          <a:p>
            <a:pPr lvl="1"/>
            <a:r>
              <a:rPr lang="en-US" dirty="0"/>
              <a:t>Contains worker status (how busy, how many applications are running, etc.).</a:t>
            </a:r>
          </a:p>
          <a:p>
            <a:r>
              <a:rPr lang="en-US" dirty="0"/>
              <a:t>If a worker crashes, it's workload is automatically assigned to another worker.</a:t>
            </a:r>
          </a:p>
        </p:txBody>
      </p:sp>
      <p:sp>
        <p:nvSpPr>
          <p:cNvPr id="4" name="Footer Placeholder 3">
            <a:extLst>
              <a:ext uri="{FF2B5EF4-FFF2-40B4-BE49-F238E27FC236}">
                <a16:creationId xmlns:a16="http://schemas.microsoft.com/office/drawing/2014/main" id="{B0A6A9B6-6FBE-5249-8E84-631DFD3F4069}"/>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9C2C21D7-984F-CB44-8015-6A2155878D51}"/>
              </a:ext>
            </a:extLst>
          </p:cNvPr>
          <p:cNvSpPr>
            <a:spLocks noGrp="1"/>
          </p:cNvSpPr>
          <p:nvPr>
            <p:ph type="sldNum" sz="quarter" idx="12"/>
          </p:nvPr>
        </p:nvSpPr>
        <p:spPr/>
        <p:txBody>
          <a:bodyPr/>
          <a:lstStyle/>
          <a:p>
            <a:fld id="{3310D8EA-3107-4873-B9AB-DD7D3E79053A}" type="slidenum">
              <a:rPr lang="en-US" smtClean="0"/>
              <a:t>16</a:t>
            </a:fld>
            <a:endParaRPr lang="en-US" dirty="0"/>
          </a:p>
        </p:txBody>
      </p:sp>
      <p:pic>
        <p:nvPicPr>
          <p:cNvPr id="6" name="Picture 5">
            <a:extLst>
              <a:ext uri="{FF2B5EF4-FFF2-40B4-BE49-F238E27FC236}">
                <a16:creationId xmlns:a16="http://schemas.microsoft.com/office/drawing/2014/main" id="{FEF705F3-9090-F74C-BB64-721242495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036" y="4451060"/>
            <a:ext cx="4492220" cy="1708440"/>
          </a:xfrm>
          <a:prstGeom prst="rect">
            <a:avLst/>
          </a:prstGeom>
          <a:ln>
            <a:solidFill>
              <a:schemeClr val="tx1"/>
            </a:solidFill>
          </a:ln>
        </p:spPr>
      </p:pic>
    </p:spTree>
    <p:custDataLst>
      <p:tags r:id="rId1"/>
    </p:custDataLst>
    <p:extLst>
      <p:ext uri="{BB962C8B-B14F-4D97-AF65-F5344CB8AC3E}">
        <p14:creationId xmlns:p14="http://schemas.microsoft.com/office/powerpoint/2010/main" val="289325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Popular Cluster Architectures</a:t>
            </a:r>
          </a:p>
        </p:txBody>
      </p:sp>
      <p:sp>
        <p:nvSpPr>
          <p:cNvPr id="15" name="Text Placeholder 14"/>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3246437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4F2E-4B68-6947-AF1F-2902F2AD4D1C}"/>
              </a:ext>
            </a:extLst>
          </p:cNvPr>
          <p:cNvSpPr>
            <a:spLocks noGrp="1"/>
          </p:cNvSpPr>
          <p:nvPr>
            <p:ph type="title"/>
          </p:nvPr>
        </p:nvSpPr>
        <p:spPr/>
        <p:txBody>
          <a:bodyPr/>
          <a:lstStyle/>
          <a:p>
            <a:r>
              <a:rPr lang="en-US"/>
              <a:t>Cluster Architectures</a:t>
            </a:r>
            <a:endParaRPr lang="en-US" dirty="0"/>
          </a:p>
        </p:txBody>
      </p:sp>
      <p:sp>
        <p:nvSpPr>
          <p:cNvPr id="3" name="Footer Placeholder 2">
            <a:extLst>
              <a:ext uri="{FF2B5EF4-FFF2-40B4-BE49-F238E27FC236}">
                <a16:creationId xmlns:a16="http://schemas.microsoft.com/office/drawing/2014/main" id="{E4906D30-73C6-F14C-BBA3-E8FC70CF8D07}"/>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E8FD0AF5-2C87-A449-AD5F-A7A4138B6DC3}"/>
              </a:ext>
            </a:extLst>
          </p:cNvPr>
          <p:cNvSpPr>
            <a:spLocks noGrp="1"/>
          </p:cNvSpPr>
          <p:nvPr>
            <p:ph type="sldNum" sz="quarter" idx="12"/>
          </p:nvPr>
        </p:nvSpPr>
        <p:spPr/>
        <p:txBody>
          <a:bodyPr/>
          <a:lstStyle/>
          <a:p>
            <a:fld id="{3310D8EA-3107-4873-B9AB-DD7D3E79053A}" type="slidenum">
              <a:rPr lang="en-US" smtClean="0"/>
              <a:pPr/>
              <a:t>18</a:t>
            </a:fld>
            <a:endParaRPr lang="en-US" dirty="0"/>
          </a:p>
        </p:txBody>
      </p:sp>
      <p:sp>
        <p:nvSpPr>
          <p:cNvPr id="5" name="Text Placeholder 4">
            <a:extLst>
              <a:ext uri="{FF2B5EF4-FFF2-40B4-BE49-F238E27FC236}">
                <a16:creationId xmlns:a16="http://schemas.microsoft.com/office/drawing/2014/main" id="{E984547E-AF2E-0A42-A488-35AE5A90B167}"/>
              </a:ext>
            </a:extLst>
          </p:cNvPr>
          <p:cNvSpPr>
            <a:spLocks noGrp="1"/>
          </p:cNvSpPr>
          <p:nvPr>
            <p:ph type="body" sz="quarter" idx="14"/>
          </p:nvPr>
        </p:nvSpPr>
        <p:spPr>
          <a:xfrm>
            <a:off x="371475" y="1861456"/>
            <a:ext cx="1273088" cy="1307592"/>
          </a:xfrm>
        </p:spPr>
        <p:txBody>
          <a:bodyPr/>
          <a:lstStyle/>
          <a:p>
            <a:r>
              <a:rPr lang="en-US" sz="1600"/>
              <a:t>Master Worker</a:t>
            </a:r>
            <a:endParaRPr lang="en-US" sz="1600" dirty="0"/>
          </a:p>
        </p:txBody>
      </p:sp>
      <p:sp>
        <p:nvSpPr>
          <p:cNvPr id="6" name="Text Placeholder 5">
            <a:extLst>
              <a:ext uri="{FF2B5EF4-FFF2-40B4-BE49-F238E27FC236}">
                <a16:creationId xmlns:a16="http://schemas.microsoft.com/office/drawing/2014/main" id="{060393F9-FFB2-9B45-9EF1-108F818A24FE}"/>
              </a:ext>
            </a:extLst>
          </p:cNvPr>
          <p:cNvSpPr>
            <a:spLocks noGrp="1"/>
          </p:cNvSpPr>
          <p:nvPr>
            <p:ph type="body" sz="quarter" idx="16"/>
          </p:nvPr>
        </p:nvSpPr>
        <p:spPr>
          <a:xfrm>
            <a:off x="371475" y="3223758"/>
            <a:ext cx="1273088" cy="1307592"/>
          </a:xfrm>
        </p:spPr>
        <p:txBody>
          <a:bodyPr/>
          <a:lstStyle/>
          <a:p>
            <a:r>
              <a:rPr lang="en-US" sz="1600" dirty="0">
                <a:solidFill>
                  <a:schemeClr val="tx1">
                    <a:lumMod val="75000"/>
                  </a:schemeClr>
                </a:solidFill>
              </a:rPr>
              <a:t>Peer to Peer (P2P)</a:t>
            </a:r>
          </a:p>
        </p:txBody>
      </p:sp>
      <p:sp>
        <p:nvSpPr>
          <p:cNvPr id="8" name="Text Placeholder 7">
            <a:extLst>
              <a:ext uri="{FF2B5EF4-FFF2-40B4-BE49-F238E27FC236}">
                <a16:creationId xmlns:a16="http://schemas.microsoft.com/office/drawing/2014/main" id="{3B8F8A27-44D9-1F40-927E-487C0F6762E7}"/>
              </a:ext>
            </a:extLst>
          </p:cNvPr>
          <p:cNvSpPr>
            <a:spLocks noGrp="1"/>
          </p:cNvSpPr>
          <p:nvPr>
            <p:ph type="body" sz="quarter" idx="18"/>
          </p:nvPr>
        </p:nvSpPr>
        <p:spPr/>
        <p:txBody>
          <a:bodyPr anchor="ctr"/>
          <a:lstStyle/>
          <a:p>
            <a:r>
              <a:rPr lang="en-US" dirty="0"/>
              <a:t>A 'hierarchical' architecture with one or more masters and multiple workers.</a:t>
            </a:r>
          </a:p>
          <a:p>
            <a:r>
              <a:rPr lang="en-US" dirty="0"/>
              <a:t>Popular design choice, as it simplifies cluster design.</a:t>
            </a:r>
          </a:p>
          <a:p>
            <a:r>
              <a:rPr lang="en-US" dirty="0"/>
              <a:t>Examples: Hadoop, Spark, Kafka.</a:t>
            </a:r>
          </a:p>
        </p:txBody>
      </p:sp>
      <p:sp>
        <p:nvSpPr>
          <p:cNvPr id="9" name="Text Placeholder 8">
            <a:extLst>
              <a:ext uri="{FF2B5EF4-FFF2-40B4-BE49-F238E27FC236}">
                <a16:creationId xmlns:a16="http://schemas.microsoft.com/office/drawing/2014/main" id="{03FE2CD2-BB0C-C743-9799-5BBEBE21F35E}"/>
              </a:ext>
            </a:extLst>
          </p:cNvPr>
          <p:cNvSpPr>
            <a:spLocks noGrp="1"/>
          </p:cNvSpPr>
          <p:nvPr>
            <p:ph type="body" sz="quarter" idx="19"/>
          </p:nvPr>
        </p:nvSpPr>
        <p:spPr/>
        <p:txBody>
          <a:bodyPr anchor="ctr"/>
          <a:lstStyle/>
          <a:p>
            <a:r>
              <a:rPr lang="en-US" dirty="0"/>
              <a:t>A 'ring' architecture where no node is special.</a:t>
            </a:r>
          </a:p>
          <a:p>
            <a:r>
              <a:rPr lang="en-US" dirty="0"/>
              <a:t>Avoids 'single point of failure' scenario.</a:t>
            </a:r>
          </a:p>
          <a:p>
            <a:r>
              <a:rPr lang="en-US" dirty="0"/>
              <a:t>Example: Cassandra, </a:t>
            </a:r>
            <a:r>
              <a:rPr lang="en-US" dirty="0" err="1"/>
              <a:t>Redis</a:t>
            </a:r>
            <a:endParaRPr lang="en-US" dirty="0"/>
          </a:p>
        </p:txBody>
      </p:sp>
      <p:sp>
        <p:nvSpPr>
          <p:cNvPr id="47" name="Text Placeholder 46"/>
          <p:cNvSpPr>
            <a:spLocks noGrp="1"/>
          </p:cNvSpPr>
          <p:nvPr>
            <p:ph type="body" sz="quarter" idx="13"/>
          </p:nvPr>
        </p:nvSpPr>
        <p:spPr/>
        <p:txBody>
          <a:bodyPr/>
          <a:lstStyle/>
          <a:p>
            <a:endParaRPr lang="en-US"/>
          </a:p>
        </p:txBody>
      </p:sp>
      <p:sp>
        <p:nvSpPr>
          <p:cNvPr id="50" name="Rectangle 49"/>
          <p:cNvSpPr/>
          <p:nvPr/>
        </p:nvSpPr>
        <p:spPr>
          <a:xfrm>
            <a:off x="1674424" y="1861456"/>
            <a:ext cx="7208319" cy="129844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1" name="Rectangle 50"/>
          <p:cNvSpPr/>
          <p:nvPr/>
        </p:nvSpPr>
        <p:spPr>
          <a:xfrm>
            <a:off x="1674424" y="3223758"/>
            <a:ext cx="7208319" cy="129844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custDataLst>
      <p:tags r:id="rId1"/>
    </p:custDataLst>
    <p:extLst>
      <p:ext uri="{BB962C8B-B14F-4D97-AF65-F5344CB8AC3E}">
        <p14:creationId xmlns:p14="http://schemas.microsoft.com/office/powerpoint/2010/main" val="1288904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16E3-5DB3-754A-84BA-28142A6DB691}"/>
              </a:ext>
            </a:extLst>
          </p:cNvPr>
          <p:cNvSpPr>
            <a:spLocks noGrp="1"/>
          </p:cNvSpPr>
          <p:nvPr>
            <p:ph type="title"/>
          </p:nvPr>
        </p:nvSpPr>
        <p:spPr/>
        <p:txBody>
          <a:bodyPr/>
          <a:lstStyle/>
          <a:p>
            <a:r>
              <a:rPr lang="en-US" dirty="0"/>
              <a:t>Cluster Architectures: Master-Worker</a:t>
            </a:r>
          </a:p>
        </p:txBody>
      </p:sp>
      <p:sp>
        <p:nvSpPr>
          <p:cNvPr id="3" name="Content Placeholder 2">
            <a:extLst>
              <a:ext uri="{FF2B5EF4-FFF2-40B4-BE49-F238E27FC236}">
                <a16:creationId xmlns:a16="http://schemas.microsoft.com/office/drawing/2014/main" id="{63C0328C-4294-F247-B7A7-230E3E1F16F5}"/>
              </a:ext>
            </a:extLst>
          </p:cNvPr>
          <p:cNvSpPr>
            <a:spLocks noGrp="1"/>
          </p:cNvSpPr>
          <p:nvPr>
            <p:ph idx="1"/>
          </p:nvPr>
        </p:nvSpPr>
        <p:spPr/>
        <p:txBody>
          <a:bodyPr/>
          <a:lstStyle/>
          <a:p>
            <a:r>
              <a:rPr lang="en-US" dirty="0"/>
              <a:t>In this option, there is a single master that acts as a coordinator.</a:t>
            </a:r>
          </a:p>
          <a:p>
            <a:r>
              <a:rPr lang="en-US" dirty="0"/>
              <a:t>Multiple workers run the applications.</a:t>
            </a:r>
          </a:p>
          <a:p>
            <a:r>
              <a:rPr lang="en-US" dirty="0"/>
              <a:t>Worker failure is not critical – other workers can pick up the slack.</a:t>
            </a:r>
          </a:p>
          <a:p>
            <a:r>
              <a:rPr lang="en-US" dirty="0"/>
              <a:t>Master failure is critical – so we will have a backup master.</a:t>
            </a:r>
          </a:p>
          <a:p>
            <a:r>
              <a:rPr lang="en-US" dirty="0"/>
              <a:t>Examples: Hadoop, Spark</a:t>
            </a:r>
          </a:p>
        </p:txBody>
      </p:sp>
      <p:sp>
        <p:nvSpPr>
          <p:cNvPr id="4" name="Footer Placeholder 3">
            <a:extLst>
              <a:ext uri="{FF2B5EF4-FFF2-40B4-BE49-F238E27FC236}">
                <a16:creationId xmlns:a16="http://schemas.microsoft.com/office/drawing/2014/main" id="{7A3371E4-7E95-9246-8263-7F2A62B261F1}"/>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941CCA62-3871-7A49-9F78-3F3B15736C4E}"/>
              </a:ext>
            </a:extLst>
          </p:cNvPr>
          <p:cNvSpPr>
            <a:spLocks noGrp="1"/>
          </p:cNvSpPr>
          <p:nvPr>
            <p:ph type="sldNum" sz="quarter" idx="12"/>
          </p:nvPr>
        </p:nvSpPr>
        <p:spPr/>
        <p:txBody>
          <a:bodyPr/>
          <a:lstStyle/>
          <a:p>
            <a:fld id="{3310D8EA-3107-4873-B9AB-DD7D3E79053A}" type="slidenum">
              <a:rPr lang="en-US" smtClean="0"/>
              <a:t>19</a:t>
            </a:fld>
            <a:endParaRPr lang="en-US" dirty="0"/>
          </a:p>
        </p:txBody>
      </p:sp>
      <p:pic>
        <p:nvPicPr>
          <p:cNvPr id="8" name="Picture 7">
            <a:extLst>
              <a:ext uri="{FF2B5EF4-FFF2-40B4-BE49-F238E27FC236}">
                <a16:creationId xmlns:a16="http://schemas.microsoft.com/office/drawing/2014/main" id="{2516E040-0F18-DE49-B0A2-ADADDD3F5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696" y="3704320"/>
            <a:ext cx="5930900" cy="2489200"/>
          </a:xfrm>
          <a:prstGeom prst="rect">
            <a:avLst/>
          </a:prstGeom>
        </p:spPr>
      </p:pic>
    </p:spTree>
    <p:custDataLst>
      <p:tags r:id="rId1"/>
    </p:custDataLst>
    <p:extLst>
      <p:ext uri="{BB962C8B-B14F-4D97-AF65-F5344CB8AC3E}">
        <p14:creationId xmlns:p14="http://schemas.microsoft.com/office/powerpoint/2010/main" val="227245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C5AF9-39DC-D14F-B884-0EE7C14FFF2F}"/>
              </a:ext>
            </a:extLst>
          </p:cNvPr>
          <p:cNvSpPr>
            <a:spLocks noGrp="1"/>
          </p:cNvSpPr>
          <p:nvPr>
            <p:ph type="title"/>
          </p:nvPr>
        </p:nvSpPr>
        <p:spPr/>
        <p:txBody>
          <a:bodyPr/>
          <a:lstStyle/>
          <a:p>
            <a:r>
              <a:rPr lang="en-US" dirty="0"/>
              <a:t>Module Objectives</a:t>
            </a:r>
          </a:p>
        </p:txBody>
      </p:sp>
      <p:sp>
        <p:nvSpPr>
          <p:cNvPr id="3" name="Content Placeholder 2">
            <a:extLst>
              <a:ext uri="{FF2B5EF4-FFF2-40B4-BE49-F238E27FC236}">
                <a16:creationId xmlns:a16="http://schemas.microsoft.com/office/drawing/2014/main" id="{8A841799-CA43-3A45-8202-70E34F2E5E8C}"/>
              </a:ext>
            </a:extLst>
          </p:cNvPr>
          <p:cNvSpPr>
            <a:spLocks noGrp="1"/>
          </p:cNvSpPr>
          <p:nvPr>
            <p:ph idx="1"/>
          </p:nvPr>
        </p:nvSpPr>
        <p:spPr/>
        <p:txBody>
          <a:bodyPr/>
          <a:lstStyle/>
          <a:p>
            <a:r>
              <a:rPr lang="en-US" dirty="0"/>
              <a:t> </a:t>
            </a:r>
          </a:p>
        </p:txBody>
      </p:sp>
      <p:sp>
        <p:nvSpPr>
          <p:cNvPr id="4" name="Footer Placeholder 3">
            <a:extLst>
              <a:ext uri="{FF2B5EF4-FFF2-40B4-BE49-F238E27FC236}">
                <a16:creationId xmlns:a16="http://schemas.microsoft.com/office/drawing/2014/main" id="{370D96AA-ECF8-4040-8FAA-B781365EA630}"/>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0214E5-D19C-2E46-B8C6-C21371A7DCF9}"/>
              </a:ext>
            </a:extLst>
          </p:cNvPr>
          <p:cNvSpPr>
            <a:spLocks noGrp="1"/>
          </p:cNvSpPr>
          <p:nvPr>
            <p:ph type="sldNum" sz="quarter" idx="12"/>
          </p:nvPr>
        </p:nvSpPr>
        <p:spPr/>
        <p:txBody>
          <a:bodyPr/>
          <a:lstStyle/>
          <a:p>
            <a:fld id="{3310D8EA-3107-4873-B9AB-DD7D3E79053A}" type="slidenum">
              <a:rPr lang="en-US" smtClean="0"/>
              <a:t>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988859774"/>
              </p:ext>
            </p:extLst>
          </p:nvPr>
        </p:nvGraphicFramePr>
        <p:xfrm>
          <a:off x="371475" y="1394546"/>
          <a:ext cx="8297333" cy="1270237"/>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a:t>
                      </a:r>
                      <a:r>
                        <a:rPr lang="en-US" sz="1600" b="0" baseline="0" dirty="0">
                          <a:solidFill>
                            <a:schemeClr val="tx1"/>
                          </a:solidFill>
                          <a:latin typeface="+mj-lt"/>
                          <a:cs typeface="Century Gothic"/>
                        </a:rPr>
                        <a:t> be able to:</a:t>
                      </a:r>
                      <a:endParaRPr lang="en-US" sz="1600" b="0" dirty="0">
                        <a:solidFill>
                          <a:schemeClr val="tx1"/>
                        </a:solidFill>
                        <a:latin typeface="+mj-lt"/>
                        <a:cs typeface="Century Gothic"/>
                      </a:endParaRP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50000"/>
                        </a:lnSpc>
                        <a:spcBef>
                          <a:spcPts val="0"/>
                        </a:spcBef>
                        <a:spcAft>
                          <a:spcPts val="0"/>
                        </a:spcAft>
                        <a:buClr>
                          <a:schemeClr val="accent1"/>
                        </a:buClr>
                        <a:buSzTx/>
                        <a:buFont typeface="Arial" panose="020B0604020202020204" pitchFamily="34" charset="0"/>
                        <a:buChar char="•"/>
                        <a:tabLst/>
                        <a:defRPr/>
                      </a:pPr>
                      <a:r>
                        <a:rPr lang="en-US" sz="1600" kern="1200" dirty="0">
                          <a:solidFill>
                            <a:schemeClr val="accent3"/>
                          </a:solidFill>
                          <a:latin typeface="+mn-lt"/>
                          <a:ea typeface="+mn-ea"/>
                          <a:cs typeface="+mn-cs"/>
                        </a:rPr>
                        <a:t>Explain concepts of Cluster Computing.</a:t>
                      </a: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indent="-285750">
                        <a:buClr>
                          <a:schemeClr val="accent1"/>
                        </a:buClr>
                        <a:buFont typeface="Arial" panose="020B0604020202020204" pitchFamily="34" charset="0"/>
                        <a:buChar char="•"/>
                      </a:pPr>
                      <a:r>
                        <a:rPr lang="en-US" sz="1600" kern="1200" dirty="0">
                          <a:solidFill>
                            <a:schemeClr val="accent3"/>
                          </a:solidFill>
                          <a:latin typeface="+mn-lt"/>
                          <a:ea typeface="+mn-ea"/>
                          <a:cs typeface="+mn-cs"/>
                        </a:rPr>
                        <a:t>Explain various architectures of Cluster Computing.</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85858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FDA38-C26F-FE4A-8291-0FCF9E542DFD}"/>
              </a:ext>
            </a:extLst>
          </p:cNvPr>
          <p:cNvSpPr>
            <a:spLocks noGrp="1"/>
          </p:cNvSpPr>
          <p:nvPr>
            <p:ph type="title"/>
          </p:nvPr>
        </p:nvSpPr>
        <p:spPr/>
        <p:txBody>
          <a:bodyPr/>
          <a:lstStyle/>
          <a:p>
            <a:r>
              <a:rPr lang="en-US"/>
              <a:t>Master-Worker Design: Eliminating 'Single Point of Failure'</a:t>
            </a:r>
            <a:endParaRPr lang="en-US" dirty="0"/>
          </a:p>
        </p:txBody>
      </p:sp>
      <p:sp>
        <p:nvSpPr>
          <p:cNvPr id="3" name="Content Placeholder 2">
            <a:extLst>
              <a:ext uri="{FF2B5EF4-FFF2-40B4-BE49-F238E27FC236}">
                <a16:creationId xmlns:a16="http://schemas.microsoft.com/office/drawing/2014/main" id="{E89D7F2B-471F-E643-9719-A1E735A4A28F}"/>
              </a:ext>
            </a:extLst>
          </p:cNvPr>
          <p:cNvSpPr>
            <a:spLocks noGrp="1"/>
          </p:cNvSpPr>
          <p:nvPr>
            <p:ph idx="1"/>
          </p:nvPr>
        </p:nvSpPr>
        <p:spPr/>
        <p:txBody>
          <a:bodyPr/>
          <a:lstStyle/>
          <a:p>
            <a:r>
              <a:rPr lang="en-US" dirty="0"/>
              <a:t>A single master system is susceptible for 'single point of failure':</a:t>
            </a:r>
          </a:p>
          <a:p>
            <a:pPr lvl="1"/>
            <a:r>
              <a:rPr lang="en-US" dirty="0"/>
              <a:t>When the master fails the entire cluster fails too.</a:t>
            </a:r>
          </a:p>
          <a:p>
            <a:r>
              <a:rPr lang="en-US" dirty="0"/>
              <a:t>The solution is to add a backup master.</a:t>
            </a:r>
          </a:p>
          <a:p>
            <a:r>
              <a:rPr lang="en-US" dirty="0"/>
              <a:t>When the active master fails, the backup will  take over.</a:t>
            </a:r>
          </a:p>
        </p:txBody>
      </p:sp>
      <p:sp>
        <p:nvSpPr>
          <p:cNvPr id="4" name="Footer Placeholder 3">
            <a:extLst>
              <a:ext uri="{FF2B5EF4-FFF2-40B4-BE49-F238E27FC236}">
                <a16:creationId xmlns:a16="http://schemas.microsoft.com/office/drawing/2014/main" id="{F6D0DD75-09A7-5740-AEF7-1B678AD5D4B8}"/>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B9C5FF86-15FF-3348-BC9E-606B0B4FAF6C}"/>
              </a:ext>
            </a:extLst>
          </p:cNvPr>
          <p:cNvSpPr>
            <a:spLocks noGrp="1"/>
          </p:cNvSpPr>
          <p:nvPr>
            <p:ph type="sldNum" sz="quarter" idx="12"/>
          </p:nvPr>
        </p:nvSpPr>
        <p:spPr/>
        <p:txBody>
          <a:bodyPr/>
          <a:lstStyle/>
          <a:p>
            <a:fld id="{3310D8EA-3107-4873-B9AB-DD7D3E79053A}" type="slidenum">
              <a:rPr lang="en-US" smtClean="0"/>
              <a:pPr/>
              <a:t>20</a:t>
            </a:fld>
            <a:endParaRPr lang="en-US" dirty="0"/>
          </a:p>
        </p:txBody>
      </p:sp>
      <p:pic>
        <p:nvPicPr>
          <p:cNvPr id="7" name="Picture 6">
            <a:extLst>
              <a:ext uri="{FF2B5EF4-FFF2-40B4-BE49-F238E27FC236}">
                <a16:creationId xmlns:a16="http://schemas.microsoft.com/office/drawing/2014/main" id="{F3723F7A-472D-EC40-AAD5-33B7DD67E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821" y="3859337"/>
            <a:ext cx="5109560" cy="2155425"/>
          </a:xfrm>
          <a:prstGeom prst="rect">
            <a:avLst/>
          </a:prstGeom>
        </p:spPr>
      </p:pic>
    </p:spTree>
    <p:custDataLst>
      <p:tags r:id="rId1"/>
    </p:custDataLst>
    <p:extLst>
      <p:ext uri="{BB962C8B-B14F-4D97-AF65-F5344CB8AC3E}">
        <p14:creationId xmlns:p14="http://schemas.microsoft.com/office/powerpoint/2010/main" val="217319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16E3-5DB3-754A-84BA-28142A6DB691}"/>
              </a:ext>
            </a:extLst>
          </p:cNvPr>
          <p:cNvSpPr>
            <a:spLocks noGrp="1"/>
          </p:cNvSpPr>
          <p:nvPr>
            <p:ph type="title"/>
          </p:nvPr>
        </p:nvSpPr>
        <p:spPr/>
        <p:txBody>
          <a:bodyPr/>
          <a:lstStyle/>
          <a:p>
            <a:r>
              <a:rPr lang="en-US" dirty="0"/>
              <a:t>Cluster Architectures: Peer-to-Peer (P2P)</a:t>
            </a:r>
          </a:p>
        </p:txBody>
      </p:sp>
      <p:sp>
        <p:nvSpPr>
          <p:cNvPr id="3" name="Content Placeholder 2">
            <a:extLst>
              <a:ext uri="{FF2B5EF4-FFF2-40B4-BE49-F238E27FC236}">
                <a16:creationId xmlns:a16="http://schemas.microsoft.com/office/drawing/2014/main" id="{63C0328C-4294-F247-B7A7-230E3E1F16F5}"/>
              </a:ext>
            </a:extLst>
          </p:cNvPr>
          <p:cNvSpPr>
            <a:spLocks noGrp="1"/>
          </p:cNvSpPr>
          <p:nvPr>
            <p:ph idx="1"/>
          </p:nvPr>
        </p:nvSpPr>
        <p:spPr>
          <a:xfrm>
            <a:off x="371475" y="1825625"/>
            <a:ext cx="5041353" cy="4074432"/>
          </a:xfrm>
        </p:spPr>
        <p:txBody>
          <a:bodyPr/>
          <a:lstStyle/>
          <a:p>
            <a:r>
              <a:rPr lang="en-US" dirty="0"/>
              <a:t>In P2P architecture there is no master node.</a:t>
            </a:r>
          </a:p>
          <a:p>
            <a:r>
              <a:rPr lang="en-US" dirty="0"/>
              <a:t>All nodes are equal and share responsibilities.</a:t>
            </a:r>
          </a:p>
          <a:p>
            <a:r>
              <a:rPr lang="en-US" dirty="0"/>
              <a:t>Usually depicted as a 'ring' instead of the hierarchical structure.</a:t>
            </a:r>
          </a:p>
          <a:p>
            <a:r>
              <a:rPr lang="en-US" dirty="0"/>
              <a:t>Not one single point of failure.</a:t>
            </a:r>
          </a:p>
          <a:p>
            <a:r>
              <a:rPr lang="en-US" dirty="0"/>
              <a:t>Examples: Cassandra</a:t>
            </a:r>
          </a:p>
          <a:p>
            <a:endParaRPr lang="en-US" dirty="0"/>
          </a:p>
          <a:p>
            <a:endParaRPr lang="en-US" dirty="0"/>
          </a:p>
        </p:txBody>
      </p:sp>
      <p:sp>
        <p:nvSpPr>
          <p:cNvPr id="4" name="Footer Placeholder 3">
            <a:extLst>
              <a:ext uri="{FF2B5EF4-FFF2-40B4-BE49-F238E27FC236}">
                <a16:creationId xmlns:a16="http://schemas.microsoft.com/office/drawing/2014/main" id="{7A3371E4-7E95-9246-8263-7F2A62B261F1}"/>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941CCA62-3871-7A49-9F78-3F3B15736C4E}"/>
              </a:ext>
            </a:extLst>
          </p:cNvPr>
          <p:cNvSpPr>
            <a:spLocks noGrp="1"/>
          </p:cNvSpPr>
          <p:nvPr>
            <p:ph type="sldNum" sz="quarter" idx="12"/>
          </p:nvPr>
        </p:nvSpPr>
        <p:spPr/>
        <p:txBody>
          <a:bodyPr/>
          <a:lstStyle/>
          <a:p>
            <a:fld id="{3310D8EA-3107-4873-B9AB-DD7D3E79053A}" type="slidenum">
              <a:rPr lang="en-US" smtClean="0"/>
              <a:t>21</a:t>
            </a:fld>
            <a:endParaRPr lang="en-US" dirty="0"/>
          </a:p>
        </p:txBody>
      </p:sp>
      <p:pic>
        <p:nvPicPr>
          <p:cNvPr id="7" name="Picture 6">
            <a:extLst>
              <a:ext uri="{FF2B5EF4-FFF2-40B4-BE49-F238E27FC236}">
                <a16:creationId xmlns:a16="http://schemas.microsoft.com/office/drawing/2014/main" id="{1CD59C48-031F-5848-8921-97EEDF575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657" y="2266862"/>
            <a:ext cx="3314872" cy="3027317"/>
          </a:xfrm>
          <a:prstGeom prst="rect">
            <a:avLst/>
          </a:prstGeom>
        </p:spPr>
      </p:pic>
    </p:spTree>
    <p:custDataLst>
      <p:tags r:id="rId1"/>
    </p:custDataLst>
    <p:extLst>
      <p:ext uri="{BB962C8B-B14F-4D97-AF65-F5344CB8AC3E}">
        <p14:creationId xmlns:p14="http://schemas.microsoft.com/office/powerpoint/2010/main" val="2133178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CAP Theorem</a:t>
            </a:r>
          </a:p>
        </p:txBody>
      </p:sp>
      <p:sp>
        <p:nvSpPr>
          <p:cNvPr id="15" name="Text Placeholder 14"/>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631759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F05C-E74C-D443-8894-08EF80F9D474}"/>
              </a:ext>
            </a:extLst>
          </p:cNvPr>
          <p:cNvSpPr>
            <a:spLocks noGrp="1"/>
          </p:cNvSpPr>
          <p:nvPr>
            <p:ph type="title"/>
          </p:nvPr>
        </p:nvSpPr>
        <p:spPr/>
        <p:txBody>
          <a:bodyPr/>
          <a:lstStyle/>
          <a:p>
            <a:r>
              <a:rPr lang="en-US" dirty="0"/>
              <a:t>CAP Theorem</a:t>
            </a:r>
          </a:p>
        </p:txBody>
      </p:sp>
      <p:sp>
        <p:nvSpPr>
          <p:cNvPr id="3" name="Content Placeholder 2">
            <a:extLst>
              <a:ext uri="{FF2B5EF4-FFF2-40B4-BE49-F238E27FC236}">
                <a16:creationId xmlns:a16="http://schemas.microsoft.com/office/drawing/2014/main" id="{6662C3A6-F994-6146-9412-C3BBA9E70230}"/>
              </a:ext>
            </a:extLst>
          </p:cNvPr>
          <p:cNvSpPr>
            <a:spLocks noGrp="1"/>
          </p:cNvSpPr>
          <p:nvPr>
            <p:ph idx="1"/>
          </p:nvPr>
        </p:nvSpPr>
        <p:spPr>
          <a:xfrm>
            <a:off x="371475" y="1689145"/>
            <a:ext cx="8486775" cy="4074432"/>
          </a:xfrm>
        </p:spPr>
        <p:txBody>
          <a:bodyPr/>
          <a:lstStyle/>
          <a:p>
            <a:r>
              <a:rPr lang="en-US" dirty="0"/>
              <a:t>CAP theorem was proposed by Eric Brewer around 1999.</a:t>
            </a:r>
          </a:p>
          <a:p>
            <a:r>
              <a:rPr lang="en-US" dirty="0"/>
              <a:t>CAP stands for:</a:t>
            </a:r>
          </a:p>
          <a:p>
            <a:pPr lvl="1"/>
            <a:r>
              <a:rPr lang="en-US" dirty="0">
                <a:solidFill>
                  <a:schemeClr val="accent1"/>
                </a:solidFill>
              </a:rPr>
              <a:t>C</a:t>
            </a:r>
            <a:r>
              <a:rPr lang="en-US" dirty="0"/>
              <a:t> for Consistency: The data is consistent across nodes/replicas.</a:t>
            </a:r>
          </a:p>
          <a:p>
            <a:pPr lvl="1"/>
            <a:r>
              <a:rPr lang="en-US" dirty="0">
                <a:solidFill>
                  <a:schemeClr val="accent1"/>
                </a:solidFill>
              </a:rPr>
              <a:t>A</a:t>
            </a:r>
            <a:r>
              <a:rPr lang="en-US" dirty="0"/>
              <a:t> for Availability: The system is highly available.</a:t>
            </a:r>
          </a:p>
          <a:p>
            <a:pPr lvl="1"/>
            <a:r>
              <a:rPr lang="en-US" dirty="0">
                <a:solidFill>
                  <a:schemeClr val="accent1"/>
                </a:solidFill>
              </a:rPr>
              <a:t>P</a:t>
            </a:r>
            <a:r>
              <a:rPr lang="en-US" dirty="0"/>
              <a:t> for Partitioning: System keeps working even when the system suffers a network disruption.</a:t>
            </a:r>
          </a:p>
          <a:p>
            <a:r>
              <a:rPr lang="en-US" dirty="0"/>
              <a:t>CAP theorem states we can have </a:t>
            </a:r>
            <a:r>
              <a:rPr lang="en-US" b="1" dirty="0"/>
              <a:t>two out of these three properties </a:t>
            </a:r>
            <a:r>
              <a:rPr lang="en-US" dirty="0"/>
              <a:t>at any time.</a:t>
            </a:r>
          </a:p>
        </p:txBody>
      </p:sp>
      <p:sp>
        <p:nvSpPr>
          <p:cNvPr id="4" name="Footer Placeholder 3">
            <a:extLst>
              <a:ext uri="{FF2B5EF4-FFF2-40B4-BE49-F238E27FC236}">
                <a16:creationId xmlns:a16="http://schemas.microsoft.com/office/drawing/2014/main" id="{A0D98123-C0B8-0B40-AF97-BB18870CDA26}"/>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35628A35-062F-F54A-9893-C73B9BA4DFB0}"/>
              </a:ext>
            </a:extLst>
          </p:cNvPr>
          <p:cNvSpPr>
            <a:spLocks noGrp="1"/>
          </p:cNvSpPr>
          <p:nvPr>
            <p:ph type="sldNum" sz="quarter" idx="12"/>
          </p:nvPr>
        </p:nvSpPr>
        <p:spPr/>
        <p:txBody>
          <a:bodyPr/>
          <a:lstStyle/>
          <a:p>
            <a:fld id="{3310D8EA-3107-4873-B9AB-DD7D3E79053A}" type="slidenum">
              <a:rPr lang="en-US" smtClean="0"/>
              <a:t>23</a:t>
            </a:fld>
            <a:endParaRPr lang="en-US" dirty="0"/>
          </a:p>
        </p:txBody>
      </p:sp>
      <p:pic>
        <p:nvPicPr>
          <p:cNvPr id="6" name="Picture 5" descr="cap-partition.png">
            <a:extLst>
              <a:ext uri="{FF2B5EF4-FFF2-40B4-BE49-F238E27FC236}">
                <a16:creationId xmlns:a16="http://schemas.microsoft.com/office/drawing/2014/main" id="{6B3469A5-7987-DA45-8090-77CF187D0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3886200"/>
            <a:ext cx="7364206" cy="2687780"/>
          </a:xfrm>
          <a:prstGeom prst="rect">
            <a:avLst/>
          </a:prstGeom>
        </p:spPr>
      </p:pic>
    </p:spTree>
    <p:custDataLst>
      <p:tags r:id="rId1"/>
    </p:custDataLst>
    <p:extLst>
      <p:ext uri="{BB962C8B-B14F-4D97-AF65-F5344CB8AC3E}">
        <p14:creationId xmlns:p14="http://schemas.microsoft.com/office/powerpoint/2010/main" val="2537642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94E8-BE03-DD4F-86EA-A7F66935D22E}"/>
              </a:ext>
            </a:extLst>
          </p:cNvPr>
          <p:cNvSpPr>
            <a:spLocks noGrp="1"/>
          </p:cNvSpPr>
          <p:nvPr>
            <p:ph type="title"/>
          </p:nvPr>
        </p:nvSpPr>
        <p:spPr/>
        <p:txBody>
          <a:bodyPr/>
          <a:lstStyle/>
          <a:p>
            <a:r>
              <a:rPr lang="en-US" dirty="0"/>
              <a:t>CAP Theorem</a:t>
            </a:r>
          </a:p>
        </p:txBody>
      </p:sp>
      <p:sp>
        <p:nvSpPr>
          <p:cNvPr id="4" name="Footer Placeholder 3">
            <a:extLst>
              <a:ext uri="{FF2B5EF4-FFF2-40B4-BE49-F238E27FC236}">
                <a16:creationId xmlns:a16="http://schemas.microsoft.com/office/drawing/2014/main" id="{3B1BCE18-359A-964C-9A90-9553006A33E8}"/>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272FA24A-EEE8-1740-BC7B-9480AC100004}"/>
              </a:ext>
            </a:extLst>
          </p:cNvPr>
          <p:cNvSpPr>
            <a:spLocks noGrp="1"/>
          </p:cNvSpPr>
          <p:nvPr>
            <p:ph type="sldNum" sz="quarter" idx="12"/>
          </p:nvPr>
        </p:nvSpPr>
        <p:spPr/>
        <p:txBody>
          <a:bodyPr/>
          <a:lstStyle/>
          <a:p>
            <a:fld id="{3310D8EA-3107-4873-B9AB-DD7D3E79053A}" type="slidenum">
              <a:rPr lang="en-US" smtClean="0"/>
              <a:t>24</a:t>
            </a:fld>
            <a:endParaRPr lang="en-US" dirty="0"/>
          </a:p>
        </p:txBody>
      </p:sp>
      <p:pic>
        <p:nvPicPr>
          <p:cNvPr id="6" name="Content Placeholder 5">
            <a:extLst>
              <a:ext uri="{FF2B5EF4-FFF2-40B4-BE49-F238E27FC236}">
                <a16:creationId xmlns:a16="http://schemas.microsoft.com/office/drawing/2014/main" id="{2D8099CF-020B-AC48-B8D8-CD0C88E7327A}"/>
              </a:ext>
            </a:extLst>
          </p:cNvPr>
          <p:cNvPicPr>
            <a:picLocks noGrp="1" noChangeAspect="1"/>
          </p:cNvPicPr>
          <p:nvPr>
            <p:ph idx="1"/>
          </p:nvPr>
        </p:nvPicPr>
        <p:blipFill>
          <a:blip r:embed="rId4"/>
          <a:stretch>
            <a:fillRect/>
          </a:stretch>
        </p:blipFill>
        <p:spPr>
          <a:xfrm>
            <a:off x="1402499" y="1825625"/>
            <a:ext cx="6424727" cy="4075113"/>
          </a:xfrm>
        </p:spPr>
      </p:pic>
    </p:spTree>
    <p:custDataLst>
      <p:tags r:id="rId1"/>
    </p:custDataLst>
    <p:extLst>
      <p:ext uri="{BB962C8B-B14F-4D97-AF65-F5344CB8AC3E}">
        <p14:creationId xmlns:p14="http://schemas.microsoft.com/office/powerpoint/2010/main" val="3762296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EFED-C058-9648-947E-34588BF58402}"/>
              </a:ext>
            </a:extLst>
          </p:cNvPr>
          <p:cNvSpPr>
            <a:spLocks noGrp="1"/>
          </p:cNvSpPr>
          <p:nvPr>
            <p:ph type="title"/>
          </p:nvPr>
        </p:nvSpPr>
        <p:spPr/>
        <p:txBody>
          <a:bodyPr/>
          <a:lstStyle/>
          <a:p>
            <a:r>
              <a:rPr lang="en-US" dirty="0"/>
              <a:t>CAP Classification</a:t>
            </a:r>
          </a:p>
        </p:txBody>
      </p:sp>
      <p:pic>
        <p:nvPicPr>
          <p:cNvPr id="25" name="Content Placeholder 24">
            <a:extLst>
              <a:ext uri="{FF2B5EF4-FFF2-40B4-BE49-F238E27FC236}">
                <a16:creationId xmlns:a16="http://schemas.microsoft.com/office/drawing/2014/main" id="{734C17E0-F96D-054D-8815-F59F7924918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20317" y="1825625"/>
            <a:ext cx="4589090" cy="4075113"/>
          </a:xfrm>
        </p:spPr>
      </p:pic>
      <p:sp>
        <p:nvSpPr>
          <p:cNvPr id="4" name="Footer Placeholder 3">
            <a:extLst>
              <a:ext uri="{FF2B5EF4-FFF2-40B4-BE49-F238E27FC236}">
                <a16:creationId xmlns:a16="http://schemas.microsoft.com/office/drawing/2014/main" id="{6623E8F2-2826-284C-84B8-24A700DCFED2}"/>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04A39461-9709-3B44-8AD0-E2B49BE1EF62}"/>
              </a:ext>
            </a:extLst>
          </p:cNvPr>
          <p:cNvSpPr>
            <a:spLocks noGrp="1"/>
          </p:cNvSpPr>
          <p:nvPr>
            <p:ph type="sldNum" sz="quarter" idx="12"/>
          </p:nvPr>
        </p:nvSpPr>
        <p:spPr/>
        <p:txBody>
          <a:bodyPr/>
          <a:lstStyle/>
          <a:p>
            <a:fld id="{3310D8EA-3107-4873-B9AB-DD7D3E79053A}" type="slidenum">
              <a:rPr lang="en-US" smtClean="0"/>
              <a:t>25</a:t>
            </a:fld>
            <a:endParaRPr lang="en-US" dirty="0"/>
          </a:p>
        </p:txBody>
      </p:sp>
    </p:spTree>
    <p:custDataLst>
      <p:tags r:id="rId1"/>
    </p:custDataLst>
    <p:extLst>
      <p:ext uri="{BB962C8B-B14F-4D97-AF65-F5344CB8AC3E}">
        <p14:creationId xmlns:p14="http://schemas.microsoft.com/office/powerpoint/2010/main" val="1764540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Labs</a:t>
            </a:r>
          </a:p>
        </p:txBody>
      </p:sp>
      <p:sp>
        <p:nvSpPr>
          <p:cNvPr id="15" name="Text Placeholder 14"/>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1632876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Cluster Compute Systems Review: A Group Exercise</a:t>
            </a:r>
          </a:p>
        </p:txBody>
      </p:sp>
      <p:sp>
        <p:nvSpPr>
          <p:cNvPr id="2" name="Text Placeholder 1"/>
          <p:cNvSpPr>
            <a:spLocks noGrp="1"/>
          </p:cNvSpPr>
          <p:nvPr>
            <p:ph type="body" sz="quarter" idx="18"/>
          </p:nvPr>
        </p:nvSpPr>
        <p:spPr>
          <a:xfrm>
            <a:off x="372533" y="1371601"/>
            <a:ext cx="8500534" cy="4893732"/>
          </a:xfrm>
        </p:spPr>
        <p:txBody>
          <a:bodyPr/>
          <a:lstStyle/>
          <a:p>
            <a:pPr defTabSz="457146" fontAlgn="auto">
              <a:lnSpc>
                <a:spcPct val="100000"/>
              </a:lnSpc>
              <a:spcAft>
                <a:spcPts val="600"/>
              </a:spcAft>
              <a:buClrTx/>
              <a:buSzTx/>
              <a:defRPr/>
            </a:pPr>
            <a:r>
              <a:rPr lang="en-US" b="1" dirty="0">
                <a:solidFill>
                  <a:schemeClr val="accent1"/>
                </a:solidFill>
              </a:rPr>
              <a:t>Overview:</a:t>
            </a:r>
          </a:p>
          <a:p>
            <a:pPr defTabSz="457146">
              <a:lnSpc>
                <a:spcPct val="100000"/>
              </a:lnSpc>
              <a:spcAft>
                <a:spcPts val="600"/>
              </a:spcAft>
              <a:defRPr/>
            </a:pPr>
            <a:r>
              <a:rPr lang="en-US" dirty="0">
                <a:solidFill>
                  <a:schemeClr val="accent1"/>
                </a:solidFill>
              </a:rPr>
              <a:t>Time:</a:t>
            </a:r>
            <a:r>
              <a:rPr lang="en-US" b="1" dirty="0">
                <a:solidFill>
                  <a:schemeClr val="accent1"/>
                </a:solidFill>
              </a:rPr>
              <a:t> </a:t>
            </a:r>
            <a:r>
              <a:rPr lang="en-US" dirty="0"/>
              <a:t>15 mins</a:t>
            </a:r>
          </a:p>
          <a:p>
            <a:pPr defTabSz="457146" fontAlgn="auto">
              <a:lnSpc>
                <a:spcPct val="100000"/>
              </a:lnSpc>
              <a:spcAft>
                <a:spcPts val="600"/>
              </a:spcAft>
              <a:buClrTx/>
              <a:buSzTx/>
              <a:defRPr/>
            </a:pPr>
            <a:r>
              <a:rPr lang="en-US" dirty="0"/>
              <a:t>In this exercise you will:</a:t>
            </a:r>
          </a:p>
          <a:p>
            <a:pPr marL="285750" indent="-285750" defTabSz="457146" fontAlgn="auto">
              <a:lnSpc>
                <a:spcPct val="100000"/>
              </a:lnSpc>
              <a:spcAft>
                <a:spcPts val="600"/>
              </a:spcAft>
              <a:buClr>
                <a:schemeClr val="accent1"/>
              </a:buClr>
              <a:buSzTx/>
              <a:buFont typeface="Arial" panose="020B0604020202020204" pitchFamily="34" charset="0"/>
              <a:buChar char="•"/>
              <a:defRPr/>
            </a:pPr>
            <a:r>
              <a:rPr lang="en-US" dirty="0"/>
              <a:t>Discuss various cluster computing environments participants have used.</a:t>
            </a:r>
          </a:p>
          <a:p>
            <a:pPr marL="285750" indent="-285750" defTabSz="457146" fontAlgn="auto">
              <a:lnSpc>
                <a:spcPct val="100000"/>
              </a:lnSpc>
              <a:spcAft>
                <a:spcPts val="600"/>
              </a:spcAft>
              <a:buClr>
                <a:schemeClr val="accent1"/>
              </a:buClr>
              <a:buSzTx/>
              <a:buFont typeface="Arial" panose="020B0604020202020204" pitchFamily="34" charset="0"/>
              <a:buChar char="•"/>
              <a:defRPr/>
            </a:pPr>
            <a:r>
              <a:rPr lang="en-US" dirty="0"/>
              <a:t>Delve into pros/cons of each system and how it can be improved.</a:t>
            </a:r>
          </a:p>
          <a:p>
            <a:pPr defTabSz="457146" fontAlgn="auto">
              <a:lnSpc>
                <a:spcPct val="100000"/>
              </a:lnSpc>
              <a:spcAft>
                <a:spcPts val="600"/>
              </a:spcAft>
              <a:buClrTx/>
              <a:buSzTx/>
              <a:buNone/>
              <a:defRPr/>
            </a:pPr>
            <a:endParaRPr lang="en-US" b="1" dirty="0"/>
          </a:p>
          <a:p>
            <a:pPr defTabSz="457146" fontAlgn="auto">
              <a:lnSpc>
                <a:spcPct val="100000"/>
              </a:lnSpc>
              <a:spcAft>
                <a:spcPts val="600"/>
              </a:spcAft>
              <a:buClrTx/>
              <a:buSzTx/>
              <a:defRPr/>
            </a:pPr>
            <a:r>
              <a:rPr lang="en-US" b="1" dirty="0">
                <a:solidFill>
                  <a:schemeClr val="accent1"/>
                </a:solidFill>
              </a:rPr>
              <a:t>Talking Points:</a:t>
            </a:r>
          </a:p>
          <a:p>
            <a:pPr defTabSz="457146" fontAlgn="auto">
              <a:lnSpc>
                <a:spcPct val="100000"/>
              </a:lnSpc>
              <a:spcAft>
                <a:spcPts val="600"/>
              </a:spcAft>
              <a:buClrTx/>
              <a:buSzTx/>
              <a:defRPr/>
            </a:pPr>
            <a:r>
              <a:rPr lang="en-US" dirty="0"/>
              <a:t>Has anyone used </a:t>
            </a:r>
            <a:r>
              <a:rPr lang="en-US" dirty="0" err="1"/>
              <a:t>SETI@Home</a:t>
            </a:r>
            <a:r>
              <a:rPr lang="en-US" dirty="0"/>
              <a:t>?  What kind of computing is it?</a:t>
            </a:r>
            <a:br>
              <a:rPr lang="en-US" dirty="0"/>
            </a:br>
            <a:r>
              <a:rPr lang="en-US" dirty="0">
                <a:hlinkClick r:id="rId4"/>
              </a:rPr>
              <a:t>https://setiathome.berkeley.edu/</a:t>
            </a:r>
            <a:endParaRPr lang="en-US" dirty="0"/>
          </a:p>
          <a:p>
            <a:pPr defTabSz="457146" fontAlgn="auto">
              <a:lnSpc>
                <a:spcPct val="100000"/>
              </a:lnSpc>
              <a:spcAft>
                <a:spcPts val="600"/>
              </a:spcAft>
              <a:buClrTx/>
              <a:buSzTx/>
              <a:defRPr/>
            </a:pPr>
            <a:endParaRPr lang="en-US" dirty="0"/>
          </a:p>
          <a:p>
            <a:pPr marL="457200" indent="-457200">
              <a:lnSpc>
                <a:spcPct val="100000"/>
              </a:lnSpc>
              <a:spcAft>
                <a:spcPts val="600"/>
              </a:spcAft>
              <a:buClr>
                <a:srgbClr val="0183B7"/>
              </a:buClr>
              <a:buFont typeface="Arial" charset="0"/>
              <a:buAutoNum type="alphaUcPeriod"/>
              <a:defRPr/>
            </a:pPr>
            <a:endParaRPr lang="en-US" dirty="0"/>
          </a:p>
          <a:p>
            <a:pPr marL="457200" indent="-457200">
              <a:lnSpc>
                <a:spcPct val="100000"/>
              </a:lnSpc>
              <a:spcAft>
                <a:spcPts val="600"/>
              </a:spcAft>
              <a:buClr>
                <a:srgbClr val="0183B7"/>
              </a:buClr>
              <a:buFont typeface="Arial" charset="0"/>
              <a:buAutoNum type="alphaUcPeriod"/>
              <a:defRPr/>
            </a:pPr>
            <a:endParaRPr lang="en-US" dirty="0"/>
          </a:p>
          <a:p>
            <a:pPr>
              <a:buNone/>
            </a:pPr>
            <a:endParaRPr lang="en-US" b="1" dirty="0">
              <a:solidFill>
                <a:srgbClr val="FF0000"/>
              </a:solidFill>
            </a:endParaRPr>
          </a:p>
          <a:p>
            <a:pPr>
              <a:buNone/>
            </a:pPr>
            <a:endParaRPr lang="en-US" dirty="0"/>
          </a:p>
          <a:p>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27</a:t>
            </a:fld>
            <a:endParaRPr lang="en-US"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3971" y="4976597"/>
            <a:ext cx="1205863" cy="1205863"/>
          </a:xfrm>
          <a:prstGeom prst="rect">
            <a:avLst/>
          </a:prstGeom>
        </p:spPr>
      </p:pic>
    </p:spTree>
    <p:custDataLst>
      <p:tags r:id="rId1"/>
    </p:custDataLst>
    <p:extLst>
      <p:ext uri="{BB962C8B-B14F-4D97-AF65-F5344CB8AC3E}">
        <p14:creationId xmlns:p14="http://schemas.microsoft.com/office/powerpoint/2010/main" val="1914741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10 Minutes</a:t>
            </a:r>
          </a:p>
          <a:p>
            <a:r>
              <a:rPr lang="en-US" dirty="0"/>
              <a:t>In this exercise, you will: discuss the major concept of cluster computing.</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How would you define cluster computing?</a:t>
            </a:r>
          </a:p>
          <a:p>
            <a:pPr marL="228600" lvl="3" indent="0">
              <a:buNone/>
            </a:pPr>
            <a:r>
              <a:rPr lang="en-US" sz="1400" dirty="0"/>
              <a:t>What are the use cases for cluster computing?</a:t>
            </a:r>
          </a:p>
          <a:p>
            <a:pPr marL="228600" lvl="3" indent="0">
              <a:buNone/>
            </a:pPr>
            <a:r>
              <a:rPr lang="en-US" dirty="0"/>
              <a:t>What are the challenges of organizing clusters?</a:t>
            </a:r>
            <a:endParaRPr lang="en-US" sz="1400" dirty="0"/>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28</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second discussion question</a:t>
            </a:r>
          </a:p>
        </p:txBody>
      </p:sp>
    </p:spTree>
    <p:custDataLst>
      <p:tags r:id="rId1"/>
    </p:custDataLst>
    <p:extLst>
      <p:ext uri="{BB962C8B-B14F-4D97-AF65-F5344CB8AC3E}">
        <p14:creationId xmlns:p14="http://schemas.microsoft.com/office/powerpoint/2010/main" val="3424100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30  Minutes</a:t>
            </a:r>
          </a:p>
          <a:p>
            <a:r>
              <a:rPr lang="en-US" dirty="0"/>
              <a:t>In this exercise, you will: Set up Docker.</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a:t>302-08_Kubernetes_introduction_Part-1_Lab.docx</a:t>
            </a:r>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29</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the Lab</a:t>
            </a:r>
          </a:p>
        </p:txBody>
      </p:sp>
    </p:spTree>
    <p:custDataLst>
      <p:tags r:id="rId1"/>
    </p:custDataLst>
    <p:extLst>
      <p:ext uri="{BB962C8B-B14F-4D97-AF65-F5344CB8AC3E}">
        <p14:creationId xmlns:p14="http://schemas.microsoft.com/office/powerpoint/2010/main" val="177665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Cluster Computing Overview</a:t>
            </a:r>
            <a:endParaRPr lang="en-US" dirty="0"/>
          </a:p>
        </p:txBody>
      </p:sp>
      <p:sp>
        <p:nvSpPr>
          <p:cNvPr id="5" name="Text Placeholder 4"/>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2869017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10D8EA-3107-4873-B9AB-DD7D3E79053A}" type="slidenum">
              <a:rPr lang="en-US" smtClean="0"/>
              <a:t>30</a:t>
            </a:fld>
            <a:endParaRPr lang="en-US" dirty="0"/>
          </a:p>
        </p:txBody>
      </p:sp>
      <p:sp>
        <p:nvSpPr>
          <p:cNvPr id="3" name="Footer Placeholder 2"/>
          <p:cNvSpPr>
            <a:spLocks noGrp="1"/>
          </p:cNvSpPr>
          <p:nvPr>
            <p:ph type="ftr" sz="quarter" idx="4294967295"/>
          </p:nvPr>
        </p:nvSpPr>
        <p:spPr>
          <a:xfrm>
            <a:off x="3829050" y="6486525"/>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77025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endParaRPr lang="en-US"/>
          </a:p>
        </p:txBody>
      </p:sp>
      <p:sp>
        <p:nvSpPr>
          <p:cNvPr id="5" name="Text Placeholder 4"/>
          <p:cNvSpPr>
            <a:spLocks noGrp="1"/>
          </p:cNvSpPr>
          <p:nvPr>
            <p:ph type="body" idx="10"/>
          </p:nvPr>
        </p:nvSpPr>
        <p:spPr/>
        <p:txBody>
          <a:bodyPr/>
          <a:lstStyle/>
          <a:p>
            <a:endParaRPr lang="en-US"/>
          </a:p>
        </p:txBody>
      </p:sp>
      <p:sp>
        <p:nvSpPr>
          <p:cNvPr id="2" name="Slide Number Placeholder 1"/>
          <p:cNvSpPr>
            <a:spLocks noGrp="1"/>
          </p:cNvSpPr>
          <p:nvPr>
            <p:ph type="sldNum" sz="quarter" idx="4294967295"/>
          </p:nvPr>
        </p:nvSpPr>
        <p:spPr>
          <a:xfrm>
            <a:off x="8737600" y="6486525"/>
            <a:ext cx="406400" cy="365125"/>
          </a:xfrm>
        </p:spPr>
        <p:txBody>
          <a:bodyPr/>
          <a:lstStyle/>
          <a:p>
            <a:fld id="{3310D8EA-3107-4873-B9AB-DD7D3E79053A}" type="slidenum">
              <a:rPr lang="en-US" smtClean="0"/>
              <a:t>31</a:t>
            </a:fld>
            <a:endParaRPr lang="en-US" dirty="0"/>
          </a:p>
        </p:txBody>
      </p:sp>
    </p:spTree>
    <p:custDataLst>
      <p:tags r:id="rId1"/>
    </p:custDataLst>
    <p:extLst>
      <p:ext uri="{BB962C8B-B14F-4D97-AF65-F5344CB8AC3E}">
        <p14:creationId xmlns:p14="http://schemas.microsoft.com/office/powerpoint/2010/main" val="672566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Appendix</a:t>
            </a:r>
          </a:p>
        </p:txBody>
      </p:sp>
      <p:sp>
        <p:nvSpPr>
          <p:cNvPr id="15" name="Text Placeholder 14"/>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2301331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10B4-E4E0-AF45-9DC4-A25DC309CF9E}"/>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A7BD2BAF-3A14-5344-BA00-D47CC5A1757D}"/>
              </a:ext>
            </a:extLst>
          </p:cNvPr>
          <p:cNvSpPr>
            <a:spLocks noGrp="1"/>
          </p:cNvSpPr>
          <p:nvPr>
            <p:ph idx="1"/>
          </p:nvPr>
        </p:nvSpPr>
        <p:spPr/>
        <p:txBody>
          <a:bodyPr/>
          <a:lstStyle/>
          <a:p>
            <a:r>
              <a:rPr lang="en-US" dirty="0">
                <a:hlinkClick r:id="rId3"/>
              </a:rPr>
              <a:t>The Distributed Computing Paradigms: P2P, Grid, Cluster, Cloud, and Jungle</a:t>
            </a:r>
            <a:endParaRPr lang="en-US" dirty="0"/>
          </a:p>
          <a:p>
            <a:endParaRPr lang="en-US" dirty="0"/>
          </a:p>
        </p:txBody>
      </p:sp>
      <p:sp>
        <p:nvSpPr>
          <p:cNvPr id="4" name="Footer Placeholder 3">
            <a:extLst>
              <a:ext uri="{FF2B5EF4-FFF2-40B4-BE49-F238E27FC236}">
                <a16:creationId xmlns:a16="http://schemas.microsoft.com/office/drawing/2014/main" id="{E14C4A7B-4B45-B345-89B5-F69508689A1E}"/>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C63C1E7E-5BF1-2149-8D54-63E1F89C9FB8}"/>
              </a:ext>
            </a:extLst>
          </p:cNvPr>
          <p:cNvSpPr>
            <a:spLocks noGrp="1"/>
          </p:cNvSpPr>
          <p:nvPr>
            <p:ph type="sldNum" sz="quarter" idx="12"/>
          </p:nvPr>
        </p:nvSpPr>
        <p:spPr/>
        <p:txBody>
          <a:bodyPr/>
          <a:lstStyle/>
          <a:p>
            <a:fld id="{3310D8EA-3107-4873-B9AB-DD7D3E79053A}" type="slidenum">
              <a:rPr lang="en-US" smtClean="0"/>
              <a:t>33</a:t>
            </a:fld>
            <a:endParaRPr lang="en-US" dirty="0"/>
          </a:p>
        </p:txBody>
      </p:sp>
    </p:spTree>
    <p:custDataLst>
      <p:tags r:id="rId1"/>
    </p:custDataLst>
    <p:extLst>
      <p:ext uri="{BB962C8B-B14F-4D97-AF65-F5344CB8AC3E}">
        <p14:creationId xmlns:p14="http://schemas.microsoft.com/office/powerpoint/2010/main" val="1923623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0E88-953E-0B4B-910A-D445FD811961}"/>
              </a:ext>
            </a:extLst>
          </p:cNvPr>
          <p:cNvSpPr>
            <a:spLocks noGrp="1"/>
          </p:cNvSpPr>
          <p:nvPr>
            <p:ph type="title"/>
          </p:nvPr>
        </p:nvSpPr>
        <p:spPr/>
        <p:txBody>
          <a:bodyPr/>
          <a:lstStyle/>
          <a:p>
            <a:r>
              <a:rPr lang="en-US" dirty="0"/>
              <a:t>"Compute Cluster" - Definition</a:t>
            </a:r>
          </a:p>
        </p:txBody>
      </p:sp>
      <p:sp>
        <p:nvSpPr>
          <p:cNvPr id="3" name="Content Placeholder 2">
            <a:extLst>
              <a:ext uri="{FF2B5EF4-FFF2-40B4-BE49-F238E27FC236}">
                <a16:creationId xmlns:a16="http://schemas.microsoft.com/office/drawing/2014/main" id="{538C1A5F-6A65-A646-ADA4-BA81527C0C2B}"/>
              </a:ext>
            </a:extLst>
          </p:cNvPr>
          <p:cNvSpPr>
            <a:spLocks noGrp="1"/>
          </p:cNvSpPr>
          <p:nvPr>
            <p:ph idx="1"/>
          </p:nvPr>
        </p:nvSpPr>
        <p:spPr>
          <a:xfrm>
            <a:off x="371475" y="1825625"/>
            <a:ext cx="8486775" cy="263149"/>
          </a:xfrm>
          <a:noFill/>
        </p:spPr>
        <p:txBody>
          <a:bodyPr wrap="square" rtlCol="0">
            <a:spAutoFit/>
          </a:bodyPr>
          <a:lstStyle/>
          <a:p>
            <a:pPr algn="ctr" defTabSz="914400"/>
            <a:r>
              <a:rPr lang="en-US" sz="1800" b="1" dirty="0">
                <a:solidFill>
                  <a:schemeClr val="accent1"/>
                </a:solidFill>
              </a:rPr>
              <a:t>"Many interconnected computers working together as a single system"</a:t>
            </a:r>
          </a:p>
        </p:txBody>
      </p:sp>
      <p:sp>
        <p:nvSpPr>
          <p:cNvPr id="4" name="Footer Placeholder 3">
            <a:extLst>
              <a:ext uri="{FF2B5EF4-FFF2-40B4-BE49-F238E27FC236}">
                <a16:creationId xmlns:a16="http://schemas.microsoft.com/office/drawing/2014/main" id="{D52E43FB-3412-B34F-B25F-BCD459CA68A6}"/>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19C2F8F6-E175-8748-9A7F-FC0BF223CC19}"/>
              </a:ext>
            </a:extLst>
          </p:cNvPr>
          <p:cNvSpPr>
            <a:spLocks noGrp="1"/>
          </p:cNvSpPr>
          <p:nvPr>
            <p:ph type="sldNum" sz="quarter" idx="12"/>
          </p:nvPr>
        </p:nvSpPr>
        <p:spPr/>
        <p:txBody>
          <a:bodyPr/>
          <a:lstStyle/>
          <a:p>
            <a:fld id="{3310D8EA-3107-4873-B9AB-DD7D3E79053A}" type="slidenum">
              <a:rPr lang="en-US" smtClean="0"/>
              <a:t>4</a:t>
            </a:fld>
            <a:endParaRPr lang="en-US" dirty="0"/>
          </a:p>
        </p:txBody>
      </p:sp>
      <p:pic>
        <p:nvPicPr>
          <p:cNvPr id="1028" name="Picture 4" descr="C:\Users\julowe\Documents\Projects\Optum\300-09-Cluster-Computing\Images\stock-photo-twelve-laptops-form-circle-a-12691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146"/>
          <a:stretch/>
        </p:blipFill>
        <p:spPr bwMode="auto">
          <a:xfrm>
            <a:off x="1177068" y="2098825"/>
            <a:ext cx="6789865" cy="43851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81537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EF2B-738E-9845-A826-FCD5740EAA28}"/>
              </a:ext>
            </a:extLst>
          </p:cNvPr>
          <p:cNvSpPr>
            <a:spLocks noGrp="1"/>
          </p:cNvSpPr>
          <p:nvPr>
            <p:ph type="title"/>
          </p:nvPr>
        </p:nvSpPr>
        <p:spPr/>
        <p:txBody>
          <a:bodyPr/>
          <a:lstStyle/>
          <a:p>
            <a:r>
              <a:rPr lang="en-US" dirty="0"/>
              <a:t>The Need for Cluster Computing</a:t>
            </a:r>
          </a:p>
        </p:txBody>
      </p:sp>
      <p:sp>
        <p:nvSpPr>
          <p:cNvPr id="4" name="Footer Placeholder 3">
            <a:extLst>
              <a:ext uri="{FF2B5EF4-FFF2-40B4-BE49-F238E27FC236}">
                <a16:creationId xmlns:a16="http://schemas.microsoft.com/office/drawing/2014/main" id="{616C98FE-1398-074C-8BA9-B7E380842330}"/>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29AA4829-42F2-ED4D-899C-3688FDBBA506}"/>
              </a:ext>
            </a:extLst>
          </p:cNvPr>
          <p:cNvSpPr>
            <a:spLocks noGrp="1"/>
          </p:cNvSpPr>
          <p:nvPr>
            <p:ph type="sldNum" sz="quarter" idx="12"/>
          </p:nvPr>
        </p:nvSpPr>
        <p:spPr/>
        <p:txBody>
          <a:bodyPr/>
          <a:lstStyle/>
          <a:p>
            <a:fld id="{3310D8EA-3107-4873-B9AB-DD7D3E79053A}" type="slidenum">
              <a:rPr lang="en-US" smtClean="0"/>
              <a:pPr/>
              <a:t>5</a:t>
            </a:fld>
            <a:endParaRPr lang="en-US" dirty="0"/>
          </a:p>
        </p:txBody>
      </p:sp>
      <p:sp>
        <p:nvSpPr>
          <p:cNvPr id="19" name="Text Placeholder 18"/>
          <p:cNvSpPr>
            <a:spLocks noGrp="1"/>
          </p:cNvSpPr>
          <p:nvPr>
            <p:ph type="body" sz="quarter" idx="18"/>
          </p:nvPr>
        </p:nvSpPr>
        <p:spPr>
          <a:xfrm>
            <a:off x="371475" y="1861457"/>
            <a:ext cx="5572125" cy="1234440"/>
          </a:xfrm>
        </p:spPr>
        <p:txBody>
          <a:bodyPr/>
          <a:lstStyle/>
          <a:p>
            <a:r>
              <a:rPr lang="en-US" b="1" dirty="0"/>
              <a:t>Big Data</a:t>
            </a:r>
          </a:p>
          <a:p>
            <a:pPr marL="285750" indent="-285750">
              <a:spcAft>
                <a:spcPts val="0"/>
              </a:spcAft>
              <a:buClr>
                <a:schemeClr val="accent1"/>
              </a:buClr>
              <a:buFont typeface="Arial" panose="020B0604020202020204" pitchFamily="34" charset="0"/>
              <a:buChar char="•"/>
            </a:pPr>
            <a:r>
              <a:rPr lang="en-US" dirty="0"/>
              <a:t>Dealing with large amounts of data requires more than one computer.</a:t>
            </a:r>
            <a:br>
              <a:rPr lang="en-US" dirty="0"/>
            </a:br>
            <a:r>
              <a:rPr lang="en-US" dirty="0"/>
              <a:t>E.g., Airbnb: Petabyte data lake</a:t>
            </a:r>
          </a:p>
        </p:txBody>
      </p:sp>
      <p:sp>
        <p:nvSpPr>
          <p:cNvPr id="20" name="Text Placeholder 19"/>
          <p:cNvSpPr>
            <a:spLocks noGrp="1"/>
          </p:cNvSpPr>
          <p:nvPr>
            <p:ph type="body" sz="quarter" idx="19"/>
          </p:nvPr>
        </p:nvSpPr>
        <p:spPr>
          <a:xfrm>
            <a:off x="371475" y="3146644"/>
            <a:ext cx="5572125" cy="1024128"/>
          </a:xfrm>
        </p:spPr>
        <p:txBody>
          <a:bodyPr/>
          <a:lstStyle/>
          <a:p>
            <a:r>
              <a:rPr lang="en-US" b="1" dirty="0"/>
              <a:t>Big Users</a:t>
            </a:r>
          </a:p>
          <a:p>
            <a:pPr marL="285750" indent="-285750">
              <a:spcAft>
                <a:spcPts val="0"/>
              </a:spcAft>
              <a:buClr>
                <a:schemeClr val="accent1"/>
              </a:buClr>
              <a:buFont typeface="Arial" panose="020B0604020202020204" pitchFamily="34" charset="0"/>
              <a:buChar char="•"/>
            </a:pPr>
            <a:r>
              <a:rPr lang="en-US" dirty="0"/>
              <a:t>Applications can have a large number of users.</a:t>
            </a:r>
            <a:br>
              <a:rPr lang="en-US" dirty="0"/>
            </a:br>
            <a:r>
              <a:rPr lang="en-US" dirty="0"/>
              <a:t>E.g., Netflix has 100M+ subscribers</a:t>
            </a:r>
          </a:p>
        </p:txBody>
      </p:sp>
      <p:sp>
        <p:nvSpPr>
          <p:cNvPr id="21" name="Text Placeholder 20"/>
          <p:cNvSpPr>
            <a:spLocks noGrp="1"/>
          </p:cNvSpPr>
          <p:nvPr>
            <p:ph type="body" sz="quarter" idx="20"/>
          </p:nvPr>
        </p:nvSpPr>
        <p:spPr>
          <a:xfrm>
            <a:off x="371475" y="4221519"/>
            <a:ext cx="5572125" cy="1024128"/>
          </a:xfrm>
        </p:spPr>
        <p:txBody>
          <a:bodyPr/>
          <a:lstStyle/>
          <a:p>
            <a:r>
              <a:rPr lang="en-US" b="1" dirty="0"/>
              <a:t>'Always On' Services</a:t>
            </a:r>
          </a:p>
          <a:p>
            <a:pPr marL="285750" indent="-285750">
              <a:spcAft>
                <a:spcPts val="0"/>
              </a:spcAft>
              <a:buClr>
                <a:schemeClr val="accent1"/>
              </a:buClr>
              <a:buFont typeface="Arial" panose="020B0604020202020204" pitchFamily="34" charset="0"/>
              <a:buChar char="•"/>
            </a:pPr>
            <a:r>
              <a:rPr lang="en-US" dirty="0"/>
              <a:t>Users expect services to always be available with zero downtime.</a:t>
            </a:r>
          </a:p>
        </p:txBody>
      </p:sp>
      <p:sp>
        <p:nvSpPr>
          <p:cNvPr id="23" name="Text Placeholder 22"/>
          <p:cNvSpPr>
            <a:spLocks noGrp="1"/>
          </p:cNvSpPr>
          <p:nvPr>
            <p:ph type="body" sz="quarter" idx="22"/>
          </p:nvPr>
        </p:nvSpPr>
        <p:spPr>
          <a:xfrm>
            <a:off x="371475" y="5296395"/>
            <a:ext cx="5572125" cy="609104"/>
          </a:xfrm>
        </p:spPr>
        <p:txBody>
          <a:bodyPr/>
          <a:lstStyle/>
          <a:p>
            <a:r>
              <a:rPr lang="en-US" b="1" dirty="0"/>
              <a:t>Specialized dedicated high-performance computers tend to be very expensive.</a:t>
            </a:r>
          </a:p>
        </p:txBody>
      </p:sp>
      <p:sp>
        <p:nvSpPr>
          <p:cNvPr id="18" name="Text Placeholder 17"/>
          <p:cNvSpPr>
            <a:spLocks noGrp="1"/>
          </p:cNvSpPr>
          <p:nvPr>
            <p:ph type="body" sz="quarter" idx="13"/>
          </p:nvPr>
        </p:nvSpPr>
        <p:spPr/>
        <p:txBody>
          <a:bodyPr/>
          <a:lstStyle/>
          <a:p>
            <a:endParaRPr lang="en-US"/>
          </a:p>
        </p:txBody>
      </p:sp>
      <p:pic>
        <p:nvPicPr>
          <p:cNvPr id="25" name="Picture Placeholder 24"/>
          <p:cNvPicPr>
            <a:picLocks noGrp="1" noChangeAspect="1"/>
          </p:cNvPicPr>
          <p:nvPr>
            <p:ph type="pic" sz="quarter" idx="21"/>
          </p:nvPr>
        </p:nvPicPr>
        <p:blipFill>
          <a:blip r:embed="rId4" cstate="print">
            <a:extLst>
              <a:ext uri="{28A0092B-C50C-407E-A947-70E740481C1C}">
                <a14:useLocalDpi xmlns:a14="http://schemas.microsoft.com/office/drawing/2010/main" val="0"/>
              </a:ext>
            </a:extLst>
          </a:blip>
          <a:srcRect t="2386" b="2386"/>
          <a:stretch>
            <a:fillRect/>
          </a:stretch>
        </p:blipFill>
        <p:spPr/>
      </p:pic>
    </p:spTree>
    <p:custDataLst>
      <p:tags r:id="rId1"/>
    </p:custDataLst>
    <p:extLst>
      <p:ext uri="{BB962C8B-B14F-4D97-AF65-F5344CB8AC3E}">
        <p14:creationId xmlns:p14="http://schemas.microsoft.com/office/powerpoint/2010/main" val="356246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8949-8F5C-FC46-B65E-2BFCD57F8CDB}"/>
              </a:ext>
            </a:extLst>
          </p:cNvPr>
          <p:cNvSpPr>
            <a:spLocks noGrp="1"/>
          </p:cNvSpPr>
          <p:nvPr>
            <p:ph type="title"/>
          </p:nvPr>
        </p:nvSpPr>
        <p:spPr/>
        <p:txBody>
          <a:bodyPr/>
          <a:lstStyle/>
          <a:p>
            <a:r>
              <a:rPr lang="en-US" dirty="0"/>
              <a:t>Benefits of Cluster Computing</a:t>
            </a:r>
          </a:p>
        </p:txBody>
      </p:sp>
      <p:sp>
        <p:nvSpPr>
          <p:cNvPr id="4" name="Footer Placeholder 3">
            <a:extLst>
              <a:ext uri="{FF2B5EF4-FFF2-40B4-BE49-F238E27FC236}">
                <a16:creationId xmlns:a16="http://schemas.microsoft.com/office/drawing/2014/main" id="{83769A7F-EFB9-344A-A272-4BED73A1E296}"/>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C7A531D9-DCAC-4B45-A2D7-CEFB62285697}"/>
              </a:ext>
            </a:extLst>
          </p:cNvPr>
          <p:cNvSpPr>
            <a:spLocks noGrp="1"/>
          </p:cNvSpPr>
          <p:nvPr>
            <p:ph type="sldNum" sz="quarter" idx="12"/>
          </p:nvPr>
        </p:nvSpPr>
        <p:spPr/>
        <p:txBody>
          <a:bodyPr/>
          <a:lstStyle/>
          <a:p>
            <a:fld id="{3310D8EA-3107-4873-B9AB-DD7D3E79053A}" type="slidenum">
              <a:rPr lang="en-US" smtClean="0"/>
              <a:t>6</a:t>
            </a:fld>
            <a:endParaRPr lang="en-US" dirty="0"/>
          </a:p>
        </p:txBody>
      </p:sp>
      <p:sp>
        <p:nvSpPr>
          <p:cNvPr id="12" name="Text Placeholder 11"/>
          <p:cNvSpPr>
            <a:spLocks noGrp="1"/>
          </p:cNvSpPr>
          <p:nvPr>
            <p:ph type="body" sz="quarter" idx="14"/>
          </p:nvPr>
        </p:nvSpPr>
        <p:spPr/>
        <p:txBody>
          <a:bodyPr/>
          <a:lstStyle/>
          <a:p>
            <a:r>
              <a:rPr lang="en-US" dirty="0"/>
              <a:t>Performance</a:t>
            </a:r>
          </a:p>
        </p:txBody>
      </p:sp>
      <p:sp>
        <p:nvSpPr>
          <p:cNvPr id="13" name="Text Placeholder 12"/>
          <p:cNvSpPr>
            <a:spLocks noGrp="1"/>
          </p:cNvSpPr>
          <p:nvPr>
            <p:ph type="body" sz="quarter" idx="15"/>
          </p:nvPr>
        </p:nvSpPr>
        <p:spPr/>
        <p:txBody>
          <a:bodyPr/>
          <a:lstStyle/>
          <a:p>
            <a:r>
              <a:rPr lang="en-US" dirty="0"/>
              <a:t>Scale</a:t>
            </a:r>
          </a:p>
        </p:txBody>
      </p:sp>
      <p:sp>
        <p:nvSpPr>
          <p:cNvPr id="14" name="Text Placeholder 13"/>
          <p:cNvSpPr>
            <a:spLocks noGrp="1"/>
          </p:cNvSpPr>
          <p:nvPr>
            <p:ph type="body" sz="quarter" idx="16"/>
          </p:nvPr>
        </p:nvSpPr>
        <p:spPr/>
        <p:txBody>
          <a:bodyPr/>
          <a:lstStyle/>
          <a:p>
            <a:r>
              <a:rPr lang="en-US" dirty="0"/>
              <a:t>Always On Services</a:t>
            </a:r>
          </a:p>
        </p:txBody>
      </p:sp>
      <p:sp>
        <p:nvSpPr>
          <p:cNvPr id="15" name="Text Placeholder 14"/>
          <p:cNvSpPr>
            <a:spLocks noGrp="1"/>
          </p:cNvSpPr>
          <p:nvPr>
            <p:ph type="body" sz="quarter" idx="19"/>
          </p:nvPr>
        </p:nvSpPr>
        <p:spPr>
          <a:xfrm>
            <a:off x="371475" y="2492372"/>
            <a:ext cx="2743200" cy="1097280"/>
          </a:xfrm>
        </p:spPr>
        <p:txBody>
          <a:bodyPr/>
          <a:lstStyle/>
          <a:p>
            <a:r>
              <a:rPr lang="en-US" dirty="0"/>
              <a:t>Computing tasks much faster on many machines than on a single machine.</a:t>
            </a:r>
          </a:p>
        </p:txBody>
      </p:sp>
      <p:sp>
        <p:nvSpPr>
          <p:cNvPr id="16" name="Text Placeholder 15"/>
          <p:cNvSpPr>
            <a:spLocks noGrp="1"/>
          </p:cNvSpPr>
          <p:nvPr>
            <p:ph type="body" sz="quarter" idx="20"/>
          </p:nvPr>
        </p:nvSpPr>
        <p:spPr>
          <a:xfrm>
            <a:off x="3252220" y="2492372"/>
            <a:ext cx="2743200" cy="1097280"/>
          </a:xfrm>
        </p:spPr>
        <p:txBody>
          <a:bodyPr/>
          <a:lstStyle/>
          <a:p>
            <a:r>
              <a:rPr lang="en-US" dirty="0"/>
              <a:t>Can scale resources to match increasing data and compute needs.</a:t>
            </a:r>
          </a:p>
        </p:txBody>
      </p:sp>
      <p:sp>
        <p:nvSpPr>
          <p:cNvPr id="17" name="Text Placeholder 16"/>
          <p:cNvSpPr>
            <a:spLocks noGrp="1"/>
          </p:cNvSpPr>
          <p:nvPr>
            <p:ph type="body" sz="quarter" idx="21"/>
          </p:nvPr>
        </p:nvSpPr>
        <p:spPr>
          <a:xfrm>
            <a:off x="6132964" y="2492372"/>
            <a:ext cx="2743200" cy="1097280"/>
          </a:xfrm>
        </p:spPr>
        <p:txBody>
          <a:bodyPr/>
          <a:lstStyle/>
          <a:p>
            <a:r>
              <a:rPr lang="en-US" dirty="0"/>
              <a:t>Services running as a cluster can provide zero downtime service.</a:t>
            </a:r>
          </a:p>
        </p:txBody>
      </p:sp>
      <p:sp>
        <p:nvSpPr>
          <p:cNvPr id="18" name="Text Placeholder 17"/>
          <p:cNvSpPr>
            <a:spLocks noGrp="1"/>
          </p:cNvSpPr>
          <p:nvPr>
            <p:ph type="body" sz="quarter" idx="13"/>
          </p:nvPr>
        </p:nvSpPr>
        <p:spPr/>
        <p:txBody>
          <a:bodyPr/>
          <a:lstStyle/>
          <a:p>
            <a:endParaRPr lang="en-US"/>
          </a:p>
        </p:txBody>
      </p:sp>
      <p:pic>
        <p:nvPicPr>
          <p:cNvPr id="3074" name="Picture 2" descr="C:\Users\julowe\Documents\Projects\Optum\300-09-Cluster-Computing\Images\stock-photo-hallway-with-a-row-of-server-20529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942" b="41941"/>
          <a:stretch/>
        </p:blipFill>
        <p:spPr bwMode="auto">
          <a:xfrm>
            <a:off x="371473" y="3785418"/>
            <a:ext cx="8503920" cy="21047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70083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FFEB-5340-BD46-87FD-E7609FDB9217}"/>
              </a:ext>
            </a:extLst>
          </p:cNvPr>
          <p:cNvSpPr>
            <a:spLocks noGrp="1"/>
          </p:cNvSpPr>
          <p:nvPr>
            <p:ph type="title"/>
          </p:nvPr>
        </p:nvSpPr>
        <p:spPr/>
        <p:txBody>
          <a:bodyPr/>
          <a:lstStyle/>
          <a:p>
            <a:r>
              <a:rPr lang="en-US" dirty="0"/>
              <a:t>Cluster Computing Evolution</a:t>
            </a:r>
          </a:p>
        </p:txBody>
      </p:sp>
      <p:sp>
        <p:nvSpPr>
          <p:cNvPr id="4" name="Footer Placeholder 3">
            <a:extLst>
              <a:ext uri="{FF2B5EF4-FFF2-40B4-BE49-F238E27FC236}">
                <a16:creationId xmlns:a16="http://schemas.microsoft.com/office/drawing/2014/main" id="{45953C25-F653-7F45-8597-7B2313241A56}"/>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825C73A2-3051-2447-B07F-7737B57324D1}"/>
              </a:ext>
            </a:extLst>
          </p:cNvPr>
          <p:cNvSpPr>
            <a:spLocks noGrp="1"/>
          </p:cNvSpPr>
          <p:nvPr>
            <p:ph type="sldNum" sz="quarter" idx="12"/>
          </p:nvPr>
        </p:nvSpPr>
        <p:spPr/>
        <p:txBody>
          <a:bodyPr/>
          <a:lstStyle/>
          <a:p>
            <a:fld id="{3310D8EA-3107-4873-B9AB-DD7D3E79053A}" type="slidenum">
              <a:rPr lang="en-US" smtClean="0"/>
              <a:t>7</a:t>
            </a:fld>
            <a:endParaRPr lang="en-US" dirty="0"/>
          </a:p>
        </p:txBody>
      </p:sp>
      <p:cxnSp>
        <p:nvCxnSpPr>
          <p:cNvPr id="10" name="Straight Arrow Connector 9"/>
          <p:cNvCxnSpPr/>
          <p:nvPr/>
        </p:nvCxnSpPr>
        <p:spPr>
          <a:xfrm>
            <a:off x="831273" y="3152908"/>
            <a:ext cx="7955280" cy="0"/>
          </a:xfrm>
          <a:prstGeom prst="straightConnector1">
            <a:avLst/>
          </a:prstGeom>
          <a:ln w="57150" cap="rnd">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7519" y="1676400"/>
            <a:ext cx="2994938" cy="1613075"/>
            <a:chOff x="47519" y="1676400"/>
            <a:chExt cx="2994938" cy="1613075"/>
          </a:xfrm>
        </p:grpSpPr>
        <p:sp>
          <p:nvSpPr>
            <p:cNvPr id="11" name="Oval 10"/>
            <p:cNvSpPr/>
            <p:nvPr/>
          </p:nvSpPr>
          <p:spPr>
            <a:xfrm>
              <a:off x="688769" y="3016342"/>
              <a:ext cx="274320" cy="273133"/>
            </a:xfrm>
            <a:prstGeom prst="ellipse">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TextBox 11"/>
            <p:cNvSpPr txBox="1"/>
            <p:nvPr/>
          </p:nvSpPr>
          <p:spPr>
            <a:xfrm>
              <a:off x="47519" y="2636351"/>
              <a:ext cx="1567540" cy="369332"/>
            </a:xfrm>
            <a:prstGeom prst="rect">
              <a:avLst/>
            </a:prstGeom>
            <a:noFill/>
          </p:spPr>
          <p:txBody>
            <a:bodyPr wrap="square" rtlCol="0">
              <a:spAutoFit/>
            </a:bodyPr>
            <a:lstStyle/>
            <a:p>
              <a:pPr algn="ctr"/>
              <a:r>
                <a:rPr lang="en-US" b="1" dirty="0"/>
                <a:t>Early Days</a:t>
              </a:r>
            </a:p>
          </p:txBody>
        </p:sp>
        <p:sp>
          <p:nvSpPr>
            <p:cNvPr id="24" name="Rectangle 23"/>
            <p:cNvSpPr/>
            <p:nvPr/>
          </p:nvSpPr>
          <p:spPr>
            <a:xfrm>
              <a:off x="207817" y="1676400"/>
              <a:ext cx="2834640" cy="914400"/>
            </a:xfrm>
            <a:prstGeom prst="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p:cNvSpPr/>
            <p:nvPr/>
          </p:nvSpPr>
          <p:spPr>
            <a:xfrm>
              <a:off x="207817" y="1676400"/>
              <a:ext cx="2834640" cy="923330"/>
            </a:xfrm>
            <a:prstGeom prst="rect">
              <a:avLst/>
            </a:prstGeom>
          </p:spPr>
          <p:txBody>
            <a:bodyPr wrap="square">
              <a:spAutoFit/>
            </a:bodyPr>
            <a:lstStyle/>
            <a:p>
              <a:r>
                <a:rPr lang="en-US" dirty="0"/>
                <a:t>Lots of proprietary cluster systems (</a:t>
              </a:r>
              <a:r>
                <a:rPr lang="en-US" dirty="0" err="1"/>
                <a:t>VAXCluster</a:t>
              </a:r>
              <a:r>
                <a:rPr lang="en-US" dirty="0"/>
                <a:t> from DEC, etc.)</a:t>
              </a:r>
            </a:p>
          </p:txBody>
        </p:sp>
      </p:grpSp>
      <p:grpSp>
        <p:nvGrpSpPr>
          <p:cNvPr id="30" name="Group 29"/>
          <p:cNvGrpSpPr/>
          <p:nvPr/>
        </p:nvGrpSpPr>
        <p:grpSpPr>
          <a:xfrm>
            <a:off x="1797950" y="3016342"/>
            <a:ext cx="3152880" cy="1589545"/>
            <a:chOff x="1969355" y="3016342"/>
            <a:chExt cx="3152880" cy="1589545"/>
          </a:xfrm>
        </p:grpSpPr>
        <p:sp>
          <p:nvSpPr>
            <p:cNvPr id="17" name="Oval 16"/>
            <p:cNvSpPr/>
            <p:nvPr/>
          </p:nvSpPr>
          <p:spPr>
            <a:xfrm>
              <a:off x="2610605" y="3016342"/>
              <a:ext cx="274320" cy="273133"/>
            </a:xfrm>
            <a:prstGeom prst="ellipse">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 name="TextBox 17"/>
            <p:cNvSpPr txBox="1"/>
            <p:nvPr/>
          </p:nvSpPr>
          <p:spPr>
            <a:xfrm>
              <a:off x="1969355" y="3313225"/>
              <a:ext cx="1567540" cy="369332"/>
            </a:xfrm>
            <a:prstGeom prst="rect">
              <a:avLst/>
            </a:prstGeom>
            <a:noFill/>
          </p:spPr>
          <p:txBody>
            <a:bodyPr wrap="square" rtlCol="0">
              <a:spAutoFit/>
            </a:bodyPr>
            <a:lstStyle/>
            <a:p>
              <a:pPr algn="ctr"/>
              <a:r>
                <a:rPr lang="en-US" b="1" dirty="0"/>
                <a:t>1994</a:t>
              </a:r>
            </a:p>
          </p:txBody>
        </p:sp>
        <p:sp>
          <p:nvSpPr>
            <p:cNvPr id="25" name="Rectangle 24"/>
            <p:cNvSpPr/>
            <p:nvPr/>
          </p:nvSpPr>
          <p:spPr>
            <a:xfrm>
              <a:off x="2379035" y="3682557"/>
              <a:ext cx="2743200" cy="923330"/>
            </a:xfrm>
            <a:prstGeom prst="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 name="Rectangle 22"/>
            <p:cNvSpPr/>
            <p:nvPr/>
          </p:nvSpPr>
          <p:spPr>
            <a:xfrm>
              <a:off x="2379035" y="3682557"/>
              <a:ext cx="2743200" cy="923330"/>
            </a:xfrm>
            <a:prstGeom prst="rect">
              <a:avLst/>
            </a:prstGeom>
          </p:spPr>
          <p:txBody>
            <a:bodyPr wrap="square">
              <a:spAutoFit/>
            </a:bodyPr>
            <a:lstStyle/>
            <a:p>
              <a:r>
                <a:rPr lang="en-US" dirty="0"/>
                <a:t>Beowulf Cluster at NASA</a:t>
              </a:r>
            </a:p>
            <a:p>
              <a:pPr marL="285750" indent="-285750">
                <a:buClr>
                  <a:schemeClr val="accent1"/>
                </a:buClr>
                <a:buFont typeface="Arial" panose="020B0604020202020204" pitchFamily="34" charset="0"/>
                <a:buChar char="•"/>
              </a:pPr>
              <a:r>
                <a:rPr lang="en-US" dirty="0"/>
                <a:t>Built using commodity hardware</a:t>
              </a:r>
            </a:p>
          </p:txBody>
        </p:sp>
      </p:grpSp>
      <p:grpSp>
        <p:nvGrpSpPr>
          <p:cNvPr id="32" name="Group 31"/>
          <p:cNvGrpSpPr/>
          <p:nvPr/>
        </p:nvGrpSpPr>
        <p:grpSpPr>
          <a:xfrm>
            <a:off x="3706323" y="1676400"/>
            <a:ext cx="3251438" cy="1613075"/>
            <a:chOff x="4235564" y="1676400"/>
            <a:chExt cx="3251438" cy="1613075"/>
          </a:xfrm>
        </p:grpSpPr>
        <p:sp>
          <p:nvSpPr>
            <p:cNvPr id="19" name="Oval 18"/>
            <p:cNvSpPr/>
            <p:nvPr/>
          </p:nvSpPr>
          <p:spPr>
            <a:xfrm>
              <a:off x="4876814" y="3016342"/>
              <a:ext cx="274320" cy="273133"/>
            </a:xfrm>
            <a:prstGeom prst="ellipse">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TextBox 19"/>
            <p:cNvSpPr txBox="1"/>
            <p:nvPr/>
          </p:nvSpPr>
          <p:spPr>
            <a:xfrm>
              <a:off x="4235564" y="2636351"/>
              <a:ext cx="1567540" cy="369332"/>
            </a:xfrm>
            <a:prstGeom prst="rect">
              <a:avLst/>
            </a:prstGeom>
            <a:noFill/>
          </p:spPr>
          <p:txBody>
            <a:bodyPr wrap="square" rtlCol="0">
              <a:spAutoFit/>
            </a:bodyPr>
            <a:lstStyle/>
            <a:p>
              <a:pPr algn="ctr"/>
              <a:r>
                <a:rPr lang="en-US" b="1" dirty="0"/>
                <a:t>2000s</a:t>
              </a:r>
            </a:p>
          </p:txBody>
        </p:sp>
        <p:sp>
          <p:nvSpPr>
            <p:cNvPr id="26" name="Rectangle 25"/>
            <p:cNvSpPr/>
            <p:nvPr/>
          </p:nvSpPr>
          <p:spPr>
            <a:xfrm>
              <a:off x="4652362" y="1676400"/>
              <a:ext cx="2834640" cy="914400"/>
            </a:xfrm>
            <a:prstGeom prst="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Rectangle 27"/>
            <p:cNvSpPr/>
            <p:nvPr/>
          </p:nvSpPr>
          <p:spPr>
            <a:xfrm>
              <a:off x="4652362" y="1676400"/>
              <a:ext cx="2769730" cy="923330"/>
            </a:xfrm>
            <a:prstGeom prst="rect">
              <a:avLst/>
            </a:prstGeom>
          </p:spPr>
          <p:txBody>
            <a:bodyPr wrap="square">
              <a:spAutoFit/>
            </a:bodyPr>
            <a:lstStyle/>
            <a:p>
              <a:r>
                <a:rPr lang="en-US" dirty="0"/>
                <a:t>Google builds a massive cluster for indexing the web</a:t>
              </a:r>
            </a:p>
          </p:txBody>
        </p:sp>
      </p:grpSp>
      <p:grpSp>
        <p:nvGrpSpPr>
          <p:cNvPr id="33" name="Group 32"/>
          <p:cNvGrpSpPr/>
          <p:nvPr/>
        </p:nvGrpSpPr>
        <p:grpSpPr>
          <a:xfrm>
            <a:off x="5713255" y="3016342"/>
            <a:ext cx="3347630" cy="3409414"/>
            <a:chOff x="5713255" y="3016342"/>
            <a:chExt cx="3347630" cy="3409414"/>
          </a:xfrm>
        </p:grpSpPr>
        <p:sp>
          <p:nvSpPr>
            <p:cNvPr id="21" name="Oval 20"/>
            <p:cNvSpPr/>
            <p:nvPr/>
          </p:nvSpPr>
          <p:spPr>
            <a:xfrm>
              <a:off x="6354505" y="3016342"/>
              <a:ext cx="274320" cy="273133"/>
            </a:xfrm>
            <a:prstGeom prst="ellipse">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TextBox 21"/>
            <p:cNvSpPr txBox="1"/>
            <p:nvPr/>
          </p:nvSpPr>
          <p:spPr>
            <a:xfrm>
              <a:off x="5713255" y="3313225"/>
              <a:ext cx="1567540" cy="369332"/>
            </a:xfrm>
            <a:prstGeom prst="rect">
              <a:avLst/>
            </a:prstGeom>
            <a:noFill/>
          </p:spPr>
          <p:txBody>
            <a:bodyPr wrap="square" rtlCol="0">
              <a:spAutoFit/>
            </a:bodyPr>
            <a:lstStyle/>
            <a:p>
              <a:pPr algn="ctr"/>
              <a:r>
                <a:rPr lang="en-US" b="1" dirty="0"/>
                <a:t>2008</a:t>
              </a:r>
            </a:p>
          </p:txBody>
        </p:sp>
        <p:sp>
          <p:nvSpPr>
            <p:cNvPr id="27" name="Rectangle 26"/>
            <p:cNvSpPr/>
            <p:nvPr/>
          </p:nvSpPr>
          <p:spPr>
            <a:xfrm>
              <a:off x="6134805" y="3682556"/>
              <a:ext cx="2926080" cy="2743200"/>
            </a:xfrm>
            <a:prstGeom prst="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9" name="Rectangle 28"/>
            <p:cNvSpPr/>
            <p:nvPr/>
          </p:nvSpPr>
          <p:spPr>
            <a:xfrm>
              <a:off x="6134805" y="3682557"/>
              <a:ext cx="2377440" cy="1754326"/>
            </a:xfrm>
            <a:prstGeom prst="rect">
              <a:avLst/>
            </a:prstGeom>
          </p:spPr>
          <p:txBody>
            <a:bodyPr wrap="square">
              <a:spAutoFit/>
            </a:bodyPr>
            <a:lstStyle/>
            <a:p>
              <a:r>
                <a:rPr lang="en-US" dirty="0"/>
                <a:t>Hadoop</a:t>
              </a:r>
            </a:p>
            <a:p>
              <a:pPr marL="285750" indent="-285750">
                <a:buClr>
                  <a:schemeClr val="accent1"/>
                </a:buClr>
                <a:buFont typeface="Arial" panose="020B0604020202020204" pitchFamily="34" charset="0"/>
                <a:buChar char="•"/>
              </a:pPr>
              <a:r>
                <a:rPr lang="en-US" dirty="0"/>
                <a:t>Open source implementation of Google's cluster</a:t>
              </a:r>
            </a:p>
            <a:p>
              <a:pPr marL="285750" indent="-285750">
                <a:buClr>
                  <a:schemeClr val="accent1"/>
                </a:buClr>
                <a:buFont typeface="Arial" panose="020B0604020202020204" pitchFamily="34" charset="0"/>
                <a:buChar char="•"/>
              </a:pPr>
              <a:r>
                <a:rPr lang="en-US" dirty="0"/>
                <a:t>Brought cluster computing mainstream</a:t>
              </a:r>
            </a:p>
          </p:txBody>
        </p:sp>
        <p:pic>
          <p:nvPicPr>
            <p:cNvPr id="7" name="Picture 6">
              <a:extLst>
                <a:ext uri="{FF2B5EF4-FFF2-40B4-BE49-F238E27FC236}">
                  <a16:creationId xmlns:a16="http://schemas.microsoft.com/office/drawing/2014/main" id="{27C9F51A-AA87-D84C-AE30-26044F7FE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045" y="5198708"/>
              <a:ext cx="1676400" cy="1117600"/>
            </a:xfrm>
            <a:prstGeom prst="rect">
              <a:avLst/>
            </a:prstGeom>
          </p:spPr>
        </p:pic>
      </p:grpSp>
    </p:spTree>
    <p:custDataLst>
      <p:tags r:id="rId1"/>
    </p:custDataLst>
    <p:extLst>
      <p:ext uri="{BB962C8B-B14F-4D97-AF65-F5344CB8AC3E}">
        <p14:creationId xmlns:p14="http://schemas.microsoft.com/office/powerpoint/2010/main" val="79795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Designing a Cluster Compute System</a:t>
            </a:r>
            <a:endParaRPr lang="en-US" dirty="0"/>
          </a:p>
        </p:txBody>
      </p:sp>
      <p:sp>
        <p:nvSpPr>
          <p:cNvPr id="5" name="Text Placeholder 4"/>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924490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0EB2-F6EE-D54C-947D-2413AAC9FABE}"/>
              </a:ext>
            </a:extLst>
          </p:cNvPr>
          <p:cNvSpPr>
            <a:spLocks noGrp="1"/>
          </p:cNvSpPr>
          <p:nvPr>
            <p:ph type="title"/>
          </p:nvPr>
        </p:nvSpPr>
        <p:spPr/>
        <p:txBody>
          <a:bodyPr/>
          <a:lstStyle/>
          <a:p>
            <a:r>
              <a:rPr lang="en-US"/>
              <a:t>Cluster Compute Principles</a:t>
            </a:r>
            <a:endParaRPr lang="en-US" dirty="0"/>
          </a:p>
        </p:txBody>
      </p:sp>
      <p:sp>
        <p:nvSpPr>
          <p:cNvPr id="4" name="Footer Placeholder 3">
            <a:extLst>
              <a:ext uri="{FF2B5EF4-FFF2-40B4-BE49-F238E27FC236}">
                <a16:creationId xmlns:a16="http://schemas.microsoft.com/office/drawing/2014/main" id="{EF5A4A78-0244-504A-858F-E480311D56BC}"/>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F64EBFEA-494A-1948-B175-8F50853E9A61}"/>
              </a:ext>
            </a:extLst>
          </p:cNvPr>
          <p:cNvSpPr>
            <a:spLocks noGrp="1"/>
          </p:cNvSpPr>
          <p:nvPr>
            <p:ph type="sldNum" sz="quarter" idx="12"/>
          </p:nvPr>
        </p:nvSpPr>
        <p:spPr>
          <a:xfrm>
            <a:off x="12664415" y="6795742"/>
            <a:ext cx="406854" cy="365125"/>
          </a:xfrm>
        </p:spPr>
        <p:txBody>
          <a:bodyPr/>
          <a:lstStyle/>
          <a:p>
            <a:fld id="{3310D8EA-3107-4873-B9AB-DD7D3E79053A}" type="slidenum">
              <a:rPr lang="en-US" smtClean="0"/>
              <a:pPr/>
              <a:t>9</a:t>
            </a:fld>
            <a:endParaRPr lang="en-US" dirty="0"/>
          </a:p>
        </p:txBody>
      </p:sp>
      <p:sp>
        <p:nvSpPr>
          <p:cNvPr id="19" name="Text Placeholder 18"/>
          <p:cNvSpPr>
            <a:spLocks noGrp="1"/>
          </p:cNvSpPr>
          <p:nvPr>
            <p:ph type="body" sz="quarter" idx="14"/>
          </p:nvPr>
        </p:nvSpPr>
        <p:spPr>
          <a:xfrm>
            <a:off x="1867725" y="1579423"/>
            <a:ext cx="2834640" cy="663575"/>
          </a:xfrm>
        </p:spPr>
        <p:txBody>
          <a:bodyPr/>
          <a:lstStyle/>
          <a:p>
            <a:r>
              <a:rPr lang="en-US"/>
              <a:t>Prefer commodity hardware over specialty hardware</a:t>
            </a:r>
            <a:endParaRPr lang="en-US" dirty="0"/>
          </a:p>
        </p:txBody>
      </p:sp>
      <p:sp>
        <p:nvSpPr>
          <p:cNvPr id="20" name="Text Placeholder 19"/>
          <p:cNvSpPr>
            <a:spLocks noGrp="1"/>
          </p:cNvSpPr>
          <p:nvPr>
            <p:ph type="body" sz="quarter" idx="15"/>
          </p:nvPr>
        </p:nvSpPr>
        <p:spPr>
          <a:xfrm>
            <a:off x="4852035" y="1581019"/>
            <a:ext cx="3840480" cy="663575"/>
          </a:xfrm>
        </p:spPr>
        <p:txBody>
          <a:bodyPr/>
          <a:lstStyle/>
          <a:p>
            <a:r>
              <a:rPr lang="en-US"/>
              <a:t>Design for failure</a:t>
            </a:r>
            <a:endParaRPr lang="en-US" dirty="0"/>
          </a:p>
        </p:txBody>
      </p:sp>
      <p:sp>
        <p:nvSpPr>
          <p:cNvPr id="21" name="Text Placeholder 20"/>
          <p:cNvSpPr>
            <a:spLocks noGrp="1"/>
          </p:cNvSpPr>
          <p:nvPr>
            <p:ph type="body" sz="quarter" idx="16"/>
          </p:nvPr>
        </p:nvSpPr>
        <p:spPr>
          <a:xfrm>
            <a:off x="371476" y="3954483"/>
            <a:ext cx="8321040" cy="663575"/>
          </a:xfrm>
        </p:spPr>
        <p:txBody>
          <a:bodyPr/>
          <a:lstStyle/>
          <a:p>
            <a:r>
              <a:rPr lang="en-US" dirty="0"/>
              <a:t>Don't have a single point of failure</a:t>
            </a:r>
          </a:p>
        </p:txBody>
      </p:sp>
      <p:sp>
        <p:nvSpPr>
          <p:cNvPr id="22" name="Text Placeholder 21"/>
          <p:cNvSpPr>
            <a:spLocks noGrp="1"/>
          </p:cNvSpPr>
          <p:nvPr>
            <p:ph type="body" sz="quarter" idx="19"/>
          </p:nvPr>
        </p:nvSpPr>
        <p:spPr>
          <a:xfrm>
            <a:off x="1867725" y="2242997"/>
            <a:ext cx="2834640" cy="1645920"/>
          </a:xfrm>
          <a:solidFill>
            <a:schemeClr val="accent3">
              <a:lumMod val="20000"/>
              <a:lumOff val="80000"/>
            </a:schemeClr>
          </a:solidFill>
        </p:spPr>
        <p:txBody>
          <a:bodyPr vert="horz" lIns="137160" tIns="137160" rIns="0" bIns="0" rtlCol="0" anchor="t">
            <a:noAutofit/>
          </a:bodyPr>
          <a:lstStyle/>
          <a:p>
            <a:pPr marL="285750" indent="-285750">
              <a:lnSpc>
                <a:spcPct val="100000"/>
              </a:lnSpc>
              <a:buClr>
                <a:srgbClr val="E87722"/>
              </a:buClr>
              <a:buChar char="•"/>
            </a:pPr>
            <a:r>
              <a:rPr lang="en-US" sz="1600" dirty="0"/>
              <a:t>Minimize costs for a higher Return on Investment (ROI)</a:t>
            </a:r>
          </a:p>
          <a:p>
            <a:pPr marL="285750" indent="-285750">
              <a:lnSpc>
                <a:spcPct val="100000"/>
              </a:lnSpc>
              <a:buClr>
                <a:srgbClr val="E87722"/>
              </a:buClr>
              <a:buChar char="•"/>
            </a:pPr>
            <a:r>
              <a:rPr lang="en-US" sz="1600" dirty="0"/>
              <a:t>Avoid vendor lock in</a:t>
            </a:r>
          </a:p>
        </p:txBody>
      </p:sp>
      <p:sp>
        <p:nvSpPr>
          <p:cNvPr id="32" name="Text Placeholder 31"/>
          <p:cNvSpPr>
            <a:spLocks noGrp="1"/>
          </p:cNvSpPr>
          <p:nvPr>
            <p:ph type="body" sz="quarter" idx="20"/>
          </p:nvPr>
        </p:nvSpPr>
        <p:spPr>
          <a:xfrm>
            <a:off x="4852035" y="2244593"/>
            <a:ext cx="3840480" cy="1645920"/>
          </a:xfrm>
          <a:solidFill>
            <a:schemeClr val="accent3">
              <a:lumMod val="20000"/>
              <a:lumOff val="80000"/>
            </a:schemeClr>
          </a:solidFill>
        </p:spPr>
        <p:txBody>
          <a:bodyPr vert="horz" lIns="137160" tIns="137160" rIns="0" bIns="0" rtlCol="0" anchor="t">
            <a:noAutofit/>
          </a:bodyPr>
          <a:lstStyle/>
          <a:p>
            <a:pPr marL="285750" indent="-285750">
              <a:lnSpc>
                <a:spcPct val="100000"/>
              </a:lnSpc>
              <a:buClr>
                <a:srgbClr val="E87722"/>
              </a:buClr>
              <a:buChar char="•"/>
            </a:pPr>
            <a:r>
              <a:rPr lang="en-US" sz="1600" dirty="0"/>
              <a:t>"Everything fails, all the time"  -- Werner </a:t>
            </a:r>
            <a:r>
              <a:rPr lang="en-US" sz="1600" dirty="0" err="1"/>
              <a:t>Vogels</a:t>
            </a:r>
            <a:r>
              <a:rPr lang="en-US" sz="1600" dirty="0"/>
              <a:t>, CTO of Amazon</a:t>
            </a:r>
          </a:p>
          <a:p>
            <a:pPr marL="285750" indent="-285750">
              <a:lnSpc>
                <a:spcPct val="100000"/>
              </a:lnSpc>
              <a:buClr>
                <a:srgbClr val="E87722"/>
              </a:buClr>
              <a:buChar char="•"/>
            </a:pPr>
            <a:r>
              <a:rPr lang="en-US" sz="1600" dirty="0"/>
              <a:t>Anticipate hardware failure, network failure, and software failure</a:t>
            </a:r>
          </a:p>
          <a:p>
            <a:pPr marL="285750" indent="-285750">
              <a:lnSpc>
                <a:spcPct val="100000"/>
              </a:lnSpc>
              <a:buClr>
                <a:srgbClr val="E87722"/>
              </a:buClr>
              <a:buChar char="•"/>
            </a:pPr>
            <a:r>
              <a:rPr lang="en-US" sz="1600" dirty="0"/>
              <a:t>System should 'self-heal'  and 'keep working' despite of failures</a:t>
            </a:r>
          </a:p>
        </p:txBody>
      </p:sp>
      <p:sp>
        <p:nvSpPr>
          <p:cNvPr id="43" name="Text Placeholder 42"/>
          <p:cNvSpPr>
            <a:spLocks noGrp="1"/>
          </p:cNvSpPr>
          <p:nvPr>
            <p:ph type="body" sz="quarter" idx="21"/>
          </p:nvPr>
        </p:nvSpPr>
        <p:spPr>
          <a:xfrm>
            <a:off x="371475" y="4641807"/>
            <a:ext cx="8321040" cy="1737360"/>
          </a:xfrm>
          <a:solidFill>
            <a:schemeClr val="accent3">
              <a:lumMod val="20000"/>
              <a:lumOff val="80000"/>
            </a:schemeClr>
          </a:solidFill>
        </p:spPr>
        <p:txBody>
          <a:bodyPr vert="horz" lIns="137160" tIns="137160" rIns="0" bIns="0" rtlCol="0" anchor="t">
            <a:noAutofit/>
          </a:bodyPr>
          <a:lstStyle/>
          <a:p>
            <a:pPr marL="285750" indent="-285750">
              <a:lnSpc>
                <a:spcPct val="100000"/>
              </a:lnSpc>
              <a:buClr>
                <a:srgbClr val="E87722"/>
              </a:buClr>
              <a:buChar char="•"/>
            </a:pPr>
            <a:r>
              <a:rPr lang="en-US" sz="1600" dirty="0"/>
              <a:t>When designing systems, make sure not one machine/service can bring down the system.</a:t>
            </a:r>
          </a:p>
          <a:p>
            <a:pPr marL="285750" indent="-285750">
              <a:lnSpc>
                <a:spcPct val="100000"/>
              </a:lnSpc>
              <a:buClr>
                <a:srgbClr val="E87722"/>
              </a:buClr>
              <a:buChar char="•"/>
            </a:pPr>
            <a:r>
              <a:rPr lang="en-US" sz="1600" dirty="0"/>
              <a:t>On a master-worker architecture, a single master can be a single point of failure.</a:t>
            </a:r>
          </a:p>
          <a:p>
            <a:pPr lvl="1" indent="0">
              <a:lnSpc>
                <a:spcPct val="100000"/>
              </a:lnSpc>
              <a:buClr>
                <a:srgbClr val="E87722"/>
              </a:buClr>
              <a:buNone/>
            </a:pPr>
            <a:r>
              <a:rPr lang="en-US" dirty="0"/>
              <a:t>	Solution: Have a backup master or more than one master.</a:t>
            </a:r>
          </a:p>
          <a:p>
            <a:pPr marL="285750" indent="-285750">
              <a:lnSpc>
                <a:spcPct val="100000"/>
              </a:lnSpc>
              <a:buClr>
                <a:srgbClr val="E87722"/>
              </a:buClr>
              <a:buChar char="•"/>
            </a:pPr>
            <a:r>
              <a:rPr lang="en-US" sz="1600" dirty="0"/>
              <a:t>Peer-to-Peer (p2p) systems avoid a single master.</a:t>
            </a:r>
          </a:p>
          <a:p>
            <a:pPr lvl="1" indent="0">
              <a:lnSpc>
                <a:spcPct val="100000"/>
              </a:lnSpc>
              <a:buClr>
                <a:srgbClr val="E87722"/>
              </a:buClr>
              <a:buNone/>
            </a:pPr>
            <a:r>
              <a:rPr lang="en-US" sz="1400" dirty="0"/>
              <a:t>	</a:t>
            </a:r>
            <a:r>
              <a:rPr lang="en-US" dirty="0"/>
              <a:t>So they don't have a 'single point of failure.'</a:t>
            </a:r>
          </a:p>
        </p:txBody>
      </p:sp>
      <p:sp>
        <p:nvSpPr>
          <p:cNvPr id="3" name="Content Placeholder 2">
            <a:extLst>
              <a:ext uri="{FF2B5EF4-FFF2-40B4-BE49-F238E27FC236}">
                <a16:creationId xmlns:a16="http://schemas.microsoft.com/office/drawing/2014/main" id="{44ADFC6E-8CEA-8C4A-918B-6DB3177387C6}"/>
              </a:ext>
            </a:extLst>
          </p:cNvPr>
          <p:cNvSpPr>
            <a:spLocks noGrp="1"/>
          </p:cNvSpPr>
          <p:nvPr>
            <p:ph type="body" sz="quarter" idx="13"/>
          </p:nvPr>
        </p:nvSpPr>
        <p:spPr/>
        <p:txBody>
          <a:bodyPr/>
          <a:lstStyle/>
          <a:p>
            <a:r>
              <a:rPr lang="en-US" dirty="0"/>
              <a:t>Cluster Computing has evolved over time.</a:t>
            </a:r>
          </a:p>
        </p:txBody>
      </p:sp>
      <p:sp>
        <p:nvSpPr>
          <p:cNvPr id="31" name="Rectangle 30"/>
          <p:cNvSpPr/>
          <p:nvPr/>
        </p:nvSpPr>
        <p:spPr>
          <a:xfrm>
            <a:off x="371476" y="1630890"/>
            <a:ext cx="1516702" cy="2347343"/>
          </a:xfrm>
          <a:prstGeom prst="rect">
            <a:avLst/>
          </a:prstGeom>
        </p:spPr>
        <p:txBody>
          <a:bodyPr vert="horz" lIns="0" tIns="0" rIns="0" bIns="0" rtlCol="0" anchor="ctr">
            <a:noAutofit/>
          </a:bodyPr>
          <a:lstStyle/>
          <a:p>
            <a:pPr defTabSz="685800">
              <a:lnSpc>
                <a:spcPct val="95000"/>
              </a:lnSpc>
              <a:spcBef>
                <a:spcPts val="800"/>
              </a:spcBef>
              <a:spcAft>
                <a:spcPts val="450"/>
              </a:spcAft>
              <a:buFont typeface="Arial" panose="020B0604020202020204" pitchFamily="34" charset="0"/>
              <a:buChar char="​"/>
            </a:pPr>
            <a:r>
              <a:rPr lang="en-US" b="1" dirty="0">
                <a:solidFill>
                  <a:srgbClr val="E87722"/>
                </a:solidFill>
              </a:rPr>
              <a:t>Field</a:t>
            </a:r>
          </a:p>
          <a:p>
            <a:pPr defTabSz="685800">
              <a:lnSpc>
                <a:spcPct val="95000"/>
              </a:lnSpc>
              <a:spcBef>
                <a:spcPts val="800"/>
              </a:spcBef>
              <a:spcAft>
                <a:spcPts val="450"/>
              </a:spcAft>
              <a:buFont typeface="Arial" panose="020B0604020202020204" pitchFamily="34" charset="0"/>
              <a:buChar char="​"/>
            </a:pPr>
            <a:r>
              <a:rPr lang="en-US" b="1" dirty="0">
                <a:solidFill>
                  <a:srgbClr val="E87722"/>
                </a:solidFill>
              </a:rPr>
              <a:t>Tested</a:t>
            </a:r>
          </a:p>
          <a:p>
            <a:pPr defTabSz="685800">
              <a:lnSpc>
                <a:spcPct val="95000"/>
              </a:lnSpc>
              <a:spcBef>
                <a:spcPts val="800"/>
              </a:spcBef>
              <a:spcAft>
                <a:spcPts val="450"/>
              </a:spcAft>
              <a:buFont typeface="Arial" panose="020B0604020202020204" pitchFamily="34" charset="0"/>
              <a:buChar char="​"/>
            </a:pPr>
            <a:r>
              <a:rPr lang="en-US" b="1" dirty="0">
                <a:solidFill>
                  <a:srgbClr val="E87722"/>
                </a:solidFill>
              </a:rPr>
              <a:t>Principles</a:t>
            </a:r>
          </a:p>
        </p:txBody>
      </p:sp>
      <p:sp>
        <p:nvSpPr>
          <p:cNvPr id="6" name="TextBox 5">
            <a:extLst>
              <a:ext uri="{FF2B5EF4-FFF2-40B4-BE49-F238E27FC236}">
                <a16:creationId xmlns:a16="http://schemas.microsoft.com/office/drawing/2014/main" id="{56A2B240-239C-1449-90F3-DFD30C433F7E}"/>
              </a:ext>
            </a:extLst>
          </p:cNvPr>
          <p:cNvSpPr txBox="1"/>
          <p:nvPr/>
        </p:nvSpPr>
        <p:spPr>
          <a:xfrm>
            <a:off x="8577943" y="6574971"/>
            <a:ext cx="280307" cy="230832"/>
          </a:xfrm>
          <a:prstGeom prst="rect">
            <a:avLst/>
          </a:prstGeom>
          <a:noFill/>
        </p:spPr>
        <p:txBody>
          <a:bodyPr wrap="square" rtlCol="0">
            <a:spAutoFit/>
          </a:bodyPr>
          <a:lstStyle/>
          <a:p>
            <a:r>
              <a:rPr lang="en-US" sz="900" dirty="0"/>
              <a:t>9</a:t>
            </a:r>
          </a:p>
        </p:txBody>
      </p:sp>
    </p:spTree>
    <p:custDataLst>
      <p:tags r:id="rId1"/>
    </p:custDataLst>
    <p:extLst>
      <p:ext uri="{BB962C8B-B14F-4D97-AF65-F5344CB8AC3E}">
        <p14:creationId xmlns:p14="http://schemas.microsoft.com/office/powerpoint/2010/main" val="13612944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3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1244</TotalTime>
  <Words>3399</Words>
  <Application>Microsoft Macintosh PowerPoint</Application>
  <PresentationFormat>On-screen Show (4:3)</PresentationFormat>
  <Paragraphs>533</Paragraphs>
  <Slides>33</Slides>
  <Notes>29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Arial Bold</vt:lpstr>
      <vt:lpstr>MS PGothic</vt:lpstr>
      <vt:lpstr>MS PGothic</vt:lpstr>
      <vt:lpstr>Osaka</vt:lpstr>
      <vt:lpstr>Segoe UI</vt:lpstr>
      <vt:lpstr>Arial</vt:lpstr>
      <vt:lpstr>Arial Black</vt:lpstr>
      <vt:lpstr>Calibri</vt:lpstr>
      <vt:lpstr>Century Gothic</vt:lpstr>
      <vt:lpstr>Wingdings</vt:lpstr>
      <vt:lpstr>Optum Standard 2017</vt:lpstr>
      <vt:lpstr>TEKsystems_2012</vt:lpstr>
      <vt:lpstr>Cluster Computing Overview</vt:lpstr>
      <vt:lpstr>Module Objectives</vt:lpstr>
      <vt:lpstr>Cluster Computing Overview</vt:lpstr>
      <vt:lpstr>"Compute Cluster" - Definition</vt:lpstr>
      <vt:lpstr>The Need for Cluster Computing</vt:lpstr>
      <vt:lpstr>Benefits of Cluster Computing</vt:lpstr>
      <vt:lpstr>Cluster Computing Evolution</vt:lpstr>
      <vt:lpstr>Designing a Cluster Compute System</vt:lpstr>
      <vt:lpstr>Cluster Compute Principles</vt:lpstr>
      <vt:lpstr>Components in a Cluster</vt:lpstr>
      <vt:lpstr>Hardware: Cluster Nodes</vt:lpstr>
      <vt:lpstr>Networking Gear</vt:lpstr>
      <vt:lpstr>Software Components of Cluster</vt:lpstr>
      <vt:lpstr>Software Components of Cluster: Operating System</vt:lpstr>
      <vt:lpstr>Software Components of Cluster: Cluster Manager/Master</vt:lpstr>
      <vt:lpstr>Software Components of Cluster: Agent/Worker</vt:lpstr>
      <vt:lpstr>Popular Cluster Architectures</vt:lpstr>
      <vt:lpstr>Cluster Architectures</vt:lpstr>
      <vt:lpstr>Cluster Architectures: Master-Worker</vt:lpstr>
      <vt:lpstr>Master-Worker Design: Eliminating 'Single Point of Failure'</vt:lpstr>
      <vt:lpstr>Cluster Architectures: Peer-to-Peer (P2P)</vt:lpstr>
      <vt:lpstr>CAP Theorem</vt:lpstr>
      <vt:lpstr>CAP Theorem</vt:lpstr>
      <vt:lpstr>CAP Theorem</vt:lpstr>
      <vt:lpstr>CAP Classification</vt:lpstr>
      <vt:lpstr>Labs</vt:lpstr>
      <vt:lpstr>Cluster Compute Systems Review: A Group Exercise</vt:lpstr>
      <vt:lpstr>Discussion: TBD</vt:lpstr>
      <vt:lpstr>Lab: TBD</vt:lpstr>
      <vt:lpstr>PowerPoint Presentation</vt:lpstr>
      <vt:lpstr>PowerPoint Presentation</vt:lpstr>
      <vt:lpstr>Appendix</vt:lpstr>
      <vt:lpstr>Recommended Reading</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Mark Kerzner</cp:lastModifiedBy>
  <cp:revision>267</cp:revision>
  <dcterms:created xsi:type="dcterms:W3CDTF">2017-05-18T19:46:44Z</dcterms:created>
  <dcterms:modified xsi:type="dcterms:W3CDTF">2018-07-20T01:09:02Z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